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581" r:id="rId2"/>
    <p:sldId id="525" r:id="rId3"/>
    <p:sldId id="570" r:id="rId4"/>
    <p:sldId id="571" r:id="rId5"/>
    <p:sldId id="532" r:id="rId6"/>
    <p:sldId id="583" r:id="rId7"/>
    <p:sldId id="584" r:id="rId8"/>
    <p:sldId id="585" r:id="rId9"/>
    <p:sldId id="586" r:id="rId10"/>
    <p:sldId id="587" r:id="rId11"/>
    <p:sldId id="588" r:id="rId12"/>
    <p:sldId id="589" r:id="rId13"/>
    <p:sldId id="590" r:id="rId14"/>
    <p:sldId id="591" r:id="rId15"/>
    <p:sldId id="592" r:id="rId16"/>
    <p:sldId id="594" r:id="rId17"/>
    <p:sldId id="599" r:id="rId18"/>
    <p:sldId id="595" r:id="rId19"/>
    <p:sldId id="598" r:id="rId20"/>
    <p:sldId id="602" r:id="rId21"/>
    <p:sldId id="603" r:id="rId22"/>
    <p:sldId id="579" r:id="rId23"/>
  </p:sldIdLst>
  <p:sldSz cx="12190413" cy="6859588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AF0000"/>
    <a:srgbClr val="760101"/>
    <a:srgbClr val="280101"/>
    <a:srgbClr val="E1E3E3"/>
    <a:srgbClr val="D83F31"/>
    <a:srgbClr val="C58E84"/>
    <a:srgbClr val="2197AE"/>
    <a:srgbClr val="0B4377"/>
    <a:srgbClr val="FF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34" autoAdjust="0"/>
    <p:restoredTop sz="96201" autoAdjust="0"/>
  </p:normalViewPr>
  <p:slideViewPr>
    <p:cSldViewPr snapToGrid="0">
      <p:cViewPr>
        <p:scale>
          <a:sx n="89" d="100"/>
          <a:sy n="89" d="100"/>
        </p:scale>
        <p:origin x="-1386" y="-648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0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5A611-BA72-40CB-A514-58A636E2E741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8AED6-46DD-4A24-93FA-67EFCBD2A9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556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671A3-742F-44F6-8195-61B960E8E5CE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D6292-FE9F-4C53-BB3E-1995AAC88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3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D6292-FE9F-4C53-BB3E-1995AAC8884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5" y="365211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2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页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45" y="296520"/>
            <a:ext cx="711010" cy="710286"/>
          </a:xfrm>
          <a:prstGeom prst="rect">
            <a:avLst/>
          </a:prstGeom>
          <a:effectLst>
            <a:glow rad="635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80" y="2505655"/>
            <a:ext cx="5157115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5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5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7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4446" y="251485"/>
            <a:ext cx="2181689" cy="115740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60370" y="2890520"/>
            <a:ext cx="6537960" cy="53594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27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——</a:t>
            </a:r>
            <a:r>
              <a:rPr lang="zh-CN" altLang="en-US" sz="27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浙江省水利河口研究院党委交流材料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68621" y="1856839"/>
            <a:ext cx="10232946" cy="69778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“</a:t>
            </a:r>
            <a:r>
              <a:rPr lang="en-US" altLang="zh-CN" sz="3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1+1</a:t>
            </a:r>
            <a:r>
              <a:rPr lang="zh-CN" altLang="en-US" sz="3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”共建共</a:t>
            </a:r>
            <a:r>
              <a:rPr lang="zh-CN" altLang="en-US" sz="3700" b="1" dirty="0" smtClean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创   打造</a:t>
            </a:r>
            <a:r>
              <a:rPr lang="zh-CN" altLang="en-US" sz="3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“三型”基层党组织</a:t>
            </a:r>
          </a:p>
        </p:txBody>
      </p:sp>
      <p:pic>
        <p:nvPicPr>
          <p:cNvPr id="6" name="Picture 2" descr="图片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960370" y="3664585"/>
            <a:ext cx="6537960" cy="53594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2019</a:t>
            </a:r>
            <a:r>
              <a:rPr lang="zh-CN" altLang="en-US" sz="27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年</a:t>
            </a:r>
            <a:r>
              <a:rPr lang="en-US" altLang="zh-CN" sz="27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11</a:t>
            </a:r>
            <a:r>
              <a:rPr lang="zh-CN" altLang="en-US" sz="27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925407" y="1904284"/>
            <a:ext cx="10425091" cy="7214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8" y="389989"/>
            <a:ext cx="4951234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坚持理论学习和</a:t>
            </a: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服务实践</a:t>
            </a:r>
            <a:r>
              <a:rPr lang="zh-CN" altLang="en-US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</a:t>
            </a:r>
            <a:r>
              <a:rPr lang="en-US" altLang="zh-CN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zh-CN" altLang="en-US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 flipH="1">
            <a:off x="3701715" y="2673120"/>
            <a:ext cx="7648783" cy="1713023"/>
          </a:xfrm>
          <a:prstGeom prst="rect">
            <a:avLst/>
          </a:prstGeom>
          <a:solidFill>
            <a:schemeClr val="bg1">
              <a:alpha val="70000"/>
            </a:schemeClr>
          </a:solidFill>
          <a:ln w="9525" cmpd="sng">
            <a:solidFill>
              <a:srgbClr val="C00000"/>
            </a:solidFill>
          </a:ln>
        </p:spPr>
        <p:txBody>
          <a:bodyPr vert="horz" wrap="square" lIns="359991" tIns="0" rIns="359991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spc="-2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邀请省委党校、厅直属机关党委、纪委等专家学者和领导来院开展党支部工作条例、党的十八大、十九大报告解读等专题辅导</a:t>
            </a:r>
          </a:p>
          <a:p>
            <a:pPr>
              <a:lnSpc>
                <a:spcPct val="150000"/>
              </a:lnSpc>
            </a:pPr>
            <a:endParaRPr lang="zh-CN" altLang="zh-CN" sz="1400" kern="100" dirty="0">
              <a:solidFill>
                <a:srgbClr val="333333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925405" y="4420602"/>
            <a:ext cx="7637334" cy="1713023"/>
          </a:xfrm>
          <a:prstGeom prst="rect">
            <a:avLst/>
          </a:prstGeom>
          <a:solidFill>
            <a:schemeClr val="bg1">
              <a:alpha val="70000"/>
            </a:schemeClr>
          </a:solidFill>
          <a:ln w="9525" cmpd="sng">
            <a:solidFill>
              <a:srgbClr val="C00000"/>
            </a:solidFill>
          </a:ln>
        </p:spPr>
        <p:txBody>
          <a:bodyPr vert="horz" wrap="square" lIns="359991" tIns="0" rIns="359991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spc="-2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三年内已选送</a:t>
            </a:r>
            <a:r>
              <a:rPr lang="en-US" altLang="zh-CN" sz="2100" spc="-2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63</a:t>
            </a:r>
            <a:r>
              <a:rPr lang="zh-CN" altLang="en-US" sz="2100" spc="-2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党支部书记参加培训教育，推进内部党支部书记微型党课评比活动，以讲促学，提高基层党务人员的综合能力</a:t>
            </a:r>
          </a:p>
          <a:p>
            <a:pPr>
              <a:lnSpc>
                <a:spcPct val="150000"/>
              </a:lnSpc>
            </a:pPr>
            <a:endParaRPr lang="zh-CN" altLang="zh-CN" sz="1400" kern="100" dirty="0">
              <a:solidFill>
                <a:srgbClr val="333333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Times New Roman" panose="02020603050405020304" pitchFamily="18" charset="0"/>
              <a:sym typeface="字魂59号-创粗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5405" y="2655185"/>
            <a:ext cx="2721246" cy="17130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31889" y="4420602"/>
            <a:ext cx="2718615" cy="171302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lvl="0" algn="ctr"/>
            <a:endParaRPr lang="zh-CN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2596" y="3757467"/>
            <a:ext cx="2229380" cy="45151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提升学习教育水平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35847" y="5531342"/>
            <a:ext cx="2973077" cy="45151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提高党务工作者能力水平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8035" y="2972105"/>
            <a:ext cx="3013681" cy="80040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“请进来”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74344" y="4681756"/>
            <a:ext cx="3013681" cy="80040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“送出去”</a:t>
            </a:r>
          </a:p>
        </p:txBody>
      </p:sp>
      <p:sp>
        <p:nvSpPr>
          <p:cNvPr id="24" name="矩形 23"/>
          <p:cNvSpPr/>
          <p:nvPr/>
        </p:nvSpPr>
        <p:spPr>
          <a:xfrm>
            <a:off x="1572151" y="1865156"/>
            <a:ext cx="8810245" cy="68961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zh-CN" altLang="en-US" sz="37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 坚持   </a:t>
            </a:r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专题研讨 </a:t>
            </a:r>
            <a:r>
              <a:rPr lang="en-US" altLang="zh-CN" sz="3600" b="1" spc="-200" dirty="0">
                <a:solidFill>
                  <a:schemeClr val="accent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+</a:t>
            </a:r>
            <a:r>
              <a:rPr lang="en-US" altLang="zh-CN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 </a:t>
            </a:r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培训教育</a:t>
            </a:r>
            <a:endParaRPr lang="en-US" altLang="zh-CN" sz="3200" spc="-2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8" y="389989"/>
            <a:ext cx="5334976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坚持理论学习和</a:t>
            </a: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服务实践</a:t>
            </a:r>
            <a:r>
              <a:rPr lang="zh-CN" altLang="en-US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</a:t>
            </a:r>
            <a:r>
              <a:rPr lang="en-US" altLang="zh-CN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zh-CN" altLang="en-US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094" y="3861842"/>
            <a:ext cx="2869200" cy="2015999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32" name="图片 3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094" y="1177250"/>
            <a:ext cx="2869200" cy="1912800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22" y="1176156"/>
            <a:ext cx="2870244" cy="1913490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sp>
        <p:nvSpPr>
          <p:cNvPr id="35" name="TextBox 34"/>
          <p:cNvSpPr txBox="1"/>
          <p:nvPr/>
        </p:nvSpPr>
        <p:spPr>
          <a:xfrm>
            <a:off x="5989196" y="3213770"/>
            <a:ext cx="1455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100" spc="-20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sz="2400" dirty="0"/>
              <a:t>知识竞赛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183916" y="5950074"/>
            <a:ext cx="2664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-2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辩论赛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90377" y="3194025"/>
            <a:ext cx="130151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100" spc="-20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sz="2400" dirty="0" smtClean="0"/>
              <a:t>朗诵会</a:t>
            </a:r>
            <a:endParaRPr lang="zh-CN" altLang="en-US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8869515" y="5950074"/>
            <a:ext cx="152237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100" spc="-20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zh-CN" altLang="en-US" sz="2400" dirty="0"/>
              <a:t>书画摄影展</a:t>
            </a:r>
          </a:p>
        </p:txBody>
      </p:sp>
      <p:pic>
        <p:nvPicPr>
          <p:cNvPr id="40" name="图片 39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550" y="3861843"/>
            <a:ext cx="2869200" cy="2015998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sp>
        <p:nvSpPr>
          <p:cNvPr id="41" name="矩形: 圆角 11"/>
          <p:cNvSpPr/>
          <p:nvPr/>
        </p:nvSpPr>
        <p:spPr>
          <a:xfrm>
            <a:off x="780814" y="3861843"/>
            <a:ext cx="3887370" cy="20160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0" tIns="45726" rIns="91450" bIns="45726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64392" y="4073985"/>
            <a:ext cx="3776488" cy="167449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zh-CN" altLang="en-US" sz="3700" spc="-2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坚持</a:t>
            </a:r>
          </a:p>
          <a:p>
            <a:pPr algn="ctr"/>
            <a:r>
              <a:rPr lang="zh-CN" altLang="en-US" sz="3200" spc="-2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理论教育</a:t>
            </a:r>
          </a:p>
          <a:p>
            <a:pPr algn="ctr"/>
            <a:r>
              <a:rPr lang="zh-CN" altLang="en-US" sz="3200" spc="-2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实践活动</a:t>
            </a:r>
            <a:endParaRPr lang="en-US" altLang="zh-CN" sz="3200" spc="-2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14" y="1421562"/>
            <a:ext cx="1825723" cy="10226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48" y="939011"/>
            <a:ext cx="4307054" cy="4307054"/>
          </a:xfrm>
          <a:prstGeom prst="rect">
            <a:avLst/>
          </a:prstGeom>
        </p:spPr>
      </p:pic>
      <p:sp>
        <p:nvSpPr>
          <p:cNvPr id="3" name="左中括号 2"/>
          <p:cNvSpPr/>
          <p:nvPr/>
        </p:nvSpPr>
        <p:spPr>
          <a:xfrm>
            <a:off x="1794510" y="4897120"/>
            <a:ext cx="102235" cy="625475"/>
          </a:xfrm>
          <a:prstGeom prst="leftBracket">
            <a:avLst/>
          </a:prstGeom>
          <a:ln w="50800">
            <a:solidFill>
              <a:srgbClr val="FF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中括号 4"/>
          <p:cNvSpPr/>
          <p:nvPr/>
        </p:nvSpPr>
        <p:spPr>
          <a:xfrm>
            <a:off x="3556000" y="4874895"/>
            <a:ext cx="116205" cy="654685"/>
          </a:xfrm>
          <a:prstGeom prst="rightBracket">
            <a:avLst/>
          </a:prstGeom>
          <a:ln w="50800">
            <a:solidFill>
              <a:srgbClr val="FF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9" y="389989"/>
            <a:ext cx="6268330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坚持理论学习和</a:t>
            </a: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服务</a:t>
            </a: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实践</a:t>
            </a:r>
            <a:r>
              <a:rPr lang="zh-CN" altLang="en-US" sz="2800" b="1" spc="-4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</a:t>
            </a:r>
            <a:r>
              <a:rPr lang="en-US" altLang="zh-CN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zh-CN" altLang="en-US" sz="2800" b="1" spc="-4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矩形: 圆角 30"/>
          <p:cNvSpPr/>
          <p:nvPr/>
        </p:nvSpPr>
        <p:spPr>
          <a:xfrm>
            <a:off x="1402716" y="5385743"/>
            <a:ext cx="10000601" cy="791999"/>
          </a:xfrm>
          <a:prstGeom prst="round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>
              <a:defRPr/>
            </a:pPr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党建促进中心工作，中心工作带动党建   </a:t>
            </a:r>
            <a:r>
              <a:rPr lang="zh-CN" altLang="en-US" sz="32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“双向联动”</a:t>
            </a:r>
          </a:p>
        </p:txBody>
      </p:sp>
      <p:sp>
        <p:nvSpPr>
          <p:cNvPr id="53" name="矩形 52"/>
          <p:cNvSpPr/>
          <p:nvPr/>
        </p:nvSpPr>
        <p:spPr>
          <a:xfrm>
            <a:off x="1052830" y="3583940"/>
            <a:ext cx="3408680" cy="520700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l"/>
            </a:pPr>
            <a:r>
              <a:rPr lang="zh-CN" altLang="en-US" sz="2800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党员进社区服务</a:t>
            </a:r>
            <a:endParaRPr lang="zh-CN" sz="2800" spc="-4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 bwMode="auto">
          <a:xfrm>
            <a:off x="4513104" y="2759781"/>
            <a:ext cx="1735819" cy="1735819"/>
          </a:xfrm>
          <a:prstGeom prst="ellipse">
            <a:avLst/>
          </a:prstGeom>
          <a:solidFill>
            <a:srgbClr val="C00000">
              <a:alpha val="98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29" tIns="45715" rIns="91429" bIns="45715" numCol="1" anchor="ctr" anchorCtr="1" compatLnSpc="1"/>
          <a:lstStyle/>
          <a:p>
            <a:pPr algn="ctr"/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党建</a:t>
            </a:r>
          </a:p>
        </p:txBody>
      </p:sp>
      <p:sp>
        <p:nvSpPr>
          <p:cNvPr id="55" name="椭圆 54"/>
          <p:cNvSpPr/>
          <p:nvPr/>
        </p:nvSpPr>
        <p:spPr bwMode="auto">
          <a:xfrm>
            <a:off x="5948479" y="2759780"/>
            <a:ext cx="1735819" cy="1735819"/>
          </a:xfrm>
          <a:prstGeom prst="ellipse">
            <a:avLst/>
          </a:prstGeom>
          <a:solidFill>
            <a:srgbClr val="7D0000">
              <a:alpha val="98000"/>
            </a:srgbClr>
          </a:solidFill>
          <a:ln w="38100" cap="flat">
            <a:noFill/>
            <a:prstDash val="solid"/>
            <a:miter lim="800000"/>
          </a:ln>
          <a:effectLst/>
        </p:spPr>
        <p:txBody>
          <a:bodyPr vert="horz" wrap="square" lIns="91429" tIns="45715" rIns="91429" bIns="45715" numCol="1" anchor="ctr" anchorCtr="1" compatLnSpc="1"/>
          <a:lstStyle/>
          <a:p>
            <a:pPr algn="ctr"/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部门工作</a:t>
            </a:r>
          </a:p>
        </p:txBody>
      </p:sp>
      <p:sp>
        <p:nvSpPr>
          <p:cNvPr id="56" name="矩形 55"/>
          <p:cNvSpPr/>
          <p:nvPr/>
        </p:nvSpPr>
        <p:spPr>
          <a:xfrm>
            <a:off x="1039495" y="2759774"/>
            <a:ext cx="3408203" cy="520700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l"/>
            </a:pPr>
            <a:r>
              <a:rPr lang="zh-CN" altLang="en-US" sz="2800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党员下乡进村服务</a:t>
            </a:r>
          </a:p>
        </p:txBody>
      </p:sp>
      <p:sp>
        <p:nvSpPr>
          <p:cNvPr id="59" name="任意多边形: 形状 18"/>
          <p:cNvSpPr/>
          <p:nvPr/>
        </p:nvSpPr>
        <p:spPr bwMode="auto">
          <a:xfrm>
            <a:off x="5948478" y="3140340"/>
            <a:ext cx="300446" cy="975355"/>
          </a:xfrm>
          <a:custGeom>
            <a:avLst/>
            <a:gdLst>
              <a:gd name="connsiteX0" fmla="*/ 150223 w 300446"/>
              <a:gd name="connsiteY0" fmla="*/ 0 h 975355"/>
              <a:gd name="connsiteX1" fmla="*/ 152221 w 300446"/>
              <a:gd name="connsiteY1" fmla="*/ 2422 h 975355"/>
              <a:gd name="connsiteX2" fmla="*/ 300446 w 300446"/>
              <a:gd name="connsiteY2" fmla="*/ 487678 h 975355"/>
              <a:gd name="connsiteX3" fmla="*/ 152221 w 300446"/>
              <a:gd name="connsiteY3" fmla="*/ 972935 h 975355"/>
              <a:gd name="connsiteX4" fmla="*/ 150224 w 300446"/>
              <a:gd name="connsiteY4" fmla="*/ 975355 h 975355"/>
              <a:gd name="connsiteX5" fmla="*/ 148226 w 300446"/>
              <a:gd name="connsiteY5" fmla="*/ 972934 h 975355"/>
              <a:gd name="connsiteX6" fmla="*/ 0 w 300446"/>
              <a:gd name="connsiteY6" fmla="*/ 487677 h 975355"/>
              <a:gd name="connsiteX7" fmla="*/ 148226 w 300446"/>
              <a:gd name="connsiteY7" fmla="*/ 2421 h 975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446" h="975355">
                <a:moveTo>
                  <a:pt x="150223" y="0"/>
                </a:moveTo>
                <a:lnTo>
                  <a:pt x="152221" y="2422"/>
                </a:lnTo>
                <a:cubicBezTo>
                  <a:pt x="245803" y="140941"/>
                  <a:pt x="300446" y="307928"/>
                  <a:pt x="300446" y="487678"/>
                </a:cubicBezTo>
                <a:cubicBezTo>
                  <a:pt x="300446" y="667428"/>
                  <a:pt x="245803" y="834415"/>
                  <a:pt x="152221" y="972935"/>
                </a:cubicBezTo>
                <a:lnTo>
                  <a:pt x="150224" y="975355"/>
                </a:lnTo>
                <a:lnTo>
                  <a:pt x="148226" y="972934"/>
                </a:lnTo>
                <a:cubicBezTo>
                  <a:pt x="54644" y="834414"/>
                  <a:pt x="0" y="667427"/>
                  <a:pt x="0" y="487677"/>
                </a:cubicBezTo>
                <a:cubicBezTo>
                  <a:pt x="0" y="307927"/>
                  <a:pt x="54644" y="140940"/>
                  <a:pt x="148226" y="242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98000"/>
            </a:schemeClr>
          </a:solidFill>
          <a:ln w="38100" cap="flat">
            <a:solidFill>
              <a:srgbClr val="FFFDF8"/>
            </a:solidFill>
            <a:prstDash val="solid"/>
            <a:miter lim="800000"/>
          </a:ln>
          <a:effectLst/>
        </p:spPr>
        <p:txBody>
          <a:bodyPr vert="horz" wrap="square" lIns="91429" tIns="45715" rIns="91429" bIns="45715" numCol="1" anchor="ctr" anchorCtr="1" compatLnSpc="1">
            <a:noAutofit/>
          </a:bodyPr>
          <a:lstStyle/>
          <a:p>
            <a:pPr algn="ctr"/>
            <a:endParaRPr lang="zh-CN" altLang="en-US" sz="3200" dirty="0">
              <a:solidFill>
                <a:srgbClr val="FFFDF8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25408" y="1570796"/>
            <a:ext cx="5991760" cy="7214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r>
              <a:rPr lang="zh-CN" altLang="en-US" sz="3200" spc="-2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         学习</a:t>
            </a:r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教育 </a:t>
            </a:r>
            <a:r>
              <a:rPr lang="en-US" altLang="zh-CN" sz="3200" b="1" spc="-200" dirty="0">
                <a:solidFill>
                  <a:schemeClr val="accent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+</a:t>
            </a:r>
            <a:r>
              <a:rPr lang="en-US" altLang="zh-CN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</a:t>
            </a:r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服务中心</a:t>
            </a:r>
          </a:p>
        </p:txBody>
      </p:sp>
      <p:sp>
        <p:nvSpPr>
          <p:cNvPr id="64" name="矩形 63"/>
          <p:cNvSpPr/>
          <p:nvPr/>
        </p:nvSpPr>
        <p:spPr>
          <a:xfrm>
            <a:off x="513211" y="1565117"/>
            <a:ext cx="2073157" cy="69778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zh-CN" altLang="en-US" sz="37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 坚持</a:t>
            </a:r>
            <a:endParaRPr lang="en-US" altLang="zh-CN" sz="3700" spc="-200" dirty="0">
              <a:solidFill>
                <a:srgbClr val="FFC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082915" y="2105660"/>
            <a:ext cx="3436620" cy="951865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l"/>
            </a:pPr>
            <a:r>
              <a:rPr lang="zh-CN" altLang="en-US" sz="2800" spc="-3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坚持</a:t>
            </a:r>
            <a:r>
              <a:rPr lang="en-US" altLang="zh-CN" sz="2800" spc="-3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365</a:t>
            </a:r>
            <a:r>
              <a:rPr lang="zh-CN" altLang="en-US" sz="2800" spc="-3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天坚守一线</a:t>
            </a:r>
            <a:r>
              <a:rPr lang="zh-CN" sz="2800" spc="-3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工地</a:t>
            </a:r>
          </a:p>
        </p:txBody>
      </p:sp>
      <p:sp>
        <p:nvSpPr>
          <p:cNvPr id="66" name="矩形 65"/>
          <p:cNvSpPr/>
          <p:nvPr/>
        </p:nvSpPr>
        <p:spPr>
          <a:xfrm>
            <a:off x="8600236" y="4405299"/>
            <a:ext cx="3168000" cy="461655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just"/>
            <a:r>
              <a:rPr lang="en-US" altLang="zh-CN" sz="2400" spc="-3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Wingdings 2" panose="05020102010507070707"/>
              </a:rPr>
              <a:t>             </a:t>
            </a:r>
            <a:r>
              <a:rPr lang="en-US" altLang="zh-CN" sz="2400" spc="-3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Wingdings 2" panose="05020102010507070707"/>
              </a:rPr>
              <a:t> </a:t>
            </a:r>
            <a:r>
              <a:rPr lang="en-US" altLang="zh-CN" sz="2400" spc="-3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Wingdings 2" panose="05020102010507070707"/>
              </a:rPr>
              <a:t>  </a:t>
            </a:r>
            <a:endParaRPr lang="en-US" altLang="zh-CN" sz="2400" spc="-300" dirty="0" smtClean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10855" y="3009900"/>
            <a:ext cx="3408680" cy="951865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l"/>
            </a:pPr>
            <a:r>
              <a:rPr lang="zh-CN" altLang="en-US" sz="2800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保质保量完成</a:t>
            </a:r>
            <a:r>
              <a:rPr lang="zh-CN" sz="2800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厅中心任务</a:t>
            </a:r>
          </a:p>
        </p:txBody>
      </p:sp>
      <p:sp>
        <p:nvSpPr>
          <p:cNvPr id="3" name="矩形 2"/>
          <p:cNvSpPr/>
          <p:nvPr/>
        </p:nvSpPr>
        <p:spPr>
          <a:xfrm>
            <a:off x="1064895" y="4333875"/>
            <a:ext cx="3408680" cy="520700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l"/>
            </a:pPr>
            <a:r>
              <a:rPr lang="zh-CN" altLang="en-US" sz="2800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党建共建和谐家园</a:t>
            </a:r>
            <a:endParaRPr lang="zh-CN" sz="2800" spc="-4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9" y="389989"/>
            <a:ext cx="4942748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坚持党建工作和业务</a:t>
            </a: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发展“</a:t>
            </a:r>
            <a:r>
              <a:rPr lang="en-US" altLang="zh-CN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en-US" altLang="zh-CN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圆角矩形 16"/>
          <p:cNvSpPr/>
          <p:nvPr/>
        </p:nvSpPr>
        <p:spPr bwMode="auto">
          <a:xfrm>
            <a:off x="1752251" y="2424905"/>
            <a:ext cx="9388911" cy="2520000"/>
          </a:xfrm>
          <a:prstGeom prst="roundRect">
            <a:avLst/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29405" y="2654935"/>
            <a:ext cx="5963285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400">
              <a:lnSpc>
                <a:spcPct val="200000"/>
              </a:lnSpc>
            </a:pPr>
            <a:r>
              <a:rPr lang="zh-CN" altLang="en-US" sz="2400" spc="-4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      </a:t>
            </a:r>
            <a:r>
              <a:rPr lang="zh-CN" altLang="en-US" sz="2800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党建工作目标纳入年度工作目标体系</a:t>
            </a:r>
          </a:p>
        </p:txBody>
      </p:sp>
      <p:sp>
        <p:nvSpPr>
          <p:cNvPr id="19" name="Oval 5"/>
          <p:cNvSpPr>
            <a:spLocks noChangeArrowheads="1"/>
          </p:cNvSpPr>
          <p:nvPr/>
        </p:nvSpPr>
        <p:spPr bwMode="auto">
          <a:xfrm>
            <a:off x="930913" y="2424905"/>
            <a:ext cx="2520000" cy="2520000"/>
          </a:xfrm>
          <a:prstGeom prst="ellipse">
            <a:avLst/>
          </a:prstGeom>
          <a:solidFill>
            <a:srgbClr val="C00000"/>
          </a:solidFill>
          <a:ln w="9525">
            <a:noFill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930836" y="2783207"/>
            <a:ext cx="2506532" cy="225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914400" fontAlgn="auto">
              <a:lnSpc>
                <a:spcPts val="4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spc="-2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出发点</a:t>
            </a:r>
          </a:p>
          <a:p>
            <a:pPr marR="0" lvl="0" indent="0" algn="ctr" defTabSz="914400" fontAlgn="auto">
              <a:lnSpc>
                <a:spcPts val="4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200" spc="-200" dirty="0">
              <a:solidFill>
                <a:srgbClr val="FFC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  <a:p>
            <a:pPr marR="0" lvl="0" indent="0" algn="ctr" defTabSz="914400" fontAlgn="auto">
              <a:lnSpc>
                <a:spcPts val="4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spc="-2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党建促业务</a:t>
            </a:r>
          </a:p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200" spc="-200" dirty="0">
              <a:solidFill>
                <a:srgbClr val="FFC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22" name="文本框 15"/>
          <p:cNvSpPr txBox="1"/>
          <p:nvPr/>
        </p:nvSpPr>
        <p:spPr>
          <a:xfrm>
            <a:off x="4129216" y="3919483"/>
            <a:ext cx="1968499" cy="448022"/>
          </a:xfrm>
          <a:prstGeom prst="roundRect">
            <a:avLst>
              <a:gd name="adj" fmla="val 50000"/>
            </a:avLst>
          </a:prstGeom>
          <a:solidFill>
            <a:srgbClr val="C00000"/>
          </a:solidFill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同部署</a:t>
            </a:r>
          </a:p>
        </p:txBody>
      </p:sp>
      <p:sp>
        <p:nvSpPr>
          <p:cNvPr id="23" name="文本框 17"/>
          <p:cNvSpPr txBox="1"/>
          <p:nvPr/>
        </p:nvSpPr>
        <p:spPr>
          <a:xfrm>
            <a:off x="6129466" y="3919483"/>
            <a:ext cx="1968499" cy="448022"/>
          </a:xfrm>
          <a:prstGeom prst="roundRect">
            <a:avLst>
              <a:gd name="adj" fmla="val 50000"/>
            </a:avLst>
          </a:prstGeom>
          <a:solidFill>
            <a:srgbClr val="C00000"/>
          </a:solidFill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同检查</a:t>
            </a:r>
          </a:p>
        </p:txBody>
      </p:sp>
      <p:sp>
        <p:nvSpPr>
          <p:cNvPr id="24" name="文本框 18"/>
          <p:cNvSpPr txBox="1"/>
          <p:nvPr/>
        </p:nvSpPr>
        <p:spPr>
          <a:xfrm>
            <a:off x="8167816" y="3919483"/>
            <a:ext cx="1968499" cy="448022"/>
          </a:xfrm>
          <a:prstGeom prst="roundRect">
            <a:avLst>
              <a:gd name="adj" fmla="val 50000"/>
            </a:avLst>
          </a:prstGeom>
          <a:solidFill>
            <a:srgbClr val="C00000"/>
          </a:solidFill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同考核</a:t>
            </a:r>
          </a:p>
        </p:txBody>
      </p:sp>
      <p:sp>
        <p:nvSpPr>
          <p:cNvPr id="2" name="下箭头 1"/>
          <p:cNvSpPr/>
          <p:nvPr/>
        </p:nvSpPr>
        <p:spPr>
          <a:xfrm>
            <a:off x="2035810" y="3500755"/>
            <a:ext cx="327025" cy="356235"/>
          </a:xfrm>
          <a:prstGeom prst="downArrow">
            <a:avLst/>
          </a:prstGeom>
          <a:solidFill>
            <a:schemeClr val="accent4">
              <a:alpha val="97000"/>
            </a:schemeClr>
          </a:solidFill>
          <a:ln>
            <a:solidFill>
              <a:srgbClr val="FFB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8" y="389989"/>
            <a:ext cx="4937995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坚持党建工作和业务</a:t>
            </a: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发展“</a:t>
            </a:r>
            <a:r>
              <a:rPr lang="en-US" altLang="zh-CN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en-US" altLang="zh-CN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095656" y="1439675"/>
            <a:ext cx="6165870" cy="612645"/>
            <a:chOff x="1472183" y="1645652"/>
            <a:chExt cx="6165870" cy="612644"/>
          </a:xfrm>
        </p:grpSpPr>
        <p:sp>
          <p:nvSpPr>
            <p:cNvPr id="25" name="流程图: 终止 12"/>
            <p:cNvSpPr/>
            <p:nvPr/>
          </p:nvSpPr>
          <p:spPr>
            <a:xfrm>
              <a:off x="1472183" y="1645652"/>
              <a:ext cx="6165870" cy="612644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-1" fmla="*/ 3475 w 51316"/>
                <a:gd name="connsiteY0-2" fmla="*/ 0 h 21600"/>
                <a:gd name="connsiteX1-3" fmla="*/ 18125 w 51316"/>
                <a:gd name="connsiteY1-4" fmla="*/ 0 h 21600"/>
                <a:gd name="connsiteX2-5" fmla="*/ 51316 w 51316"/>
                <a:gd name="connsiteY2-6" fmla="*/ 11224 h 21600"/>
                <a:gd name="connsiteX3-7" fmla="*/ 18125 w 51316"/>
                <a:gd name="connsiteY3-8" fmla="*/ 21600 h 21600"/>
                <a:gd name="connsiteX4-9" fmla="*/ 3475 w 51316"/>
                <a:gd name="connsiteY4-10" fmla="*/ 21600 h 21600"/>
                <a:gd name="connsiteX5-11" fmla="*/ 0 w 51316"/>
                <a:gd name="connsiteY5-12" fmla="*/ 10800 h 21600"/>
                <a:gd name="connsiteX6-13" fmla="*/ 3475 w 51316"/>
                <a:gd name="connsiteY6-14" fmla="*/ 0 h 21600"/>
                <a:gd name="connsiteX0-15" fmla="*/ 3475 w 53168"/>
                <a:gd name="connsiteY0-16" fmla="*/ 847 h 22447"/>
                <a:gd name="connsiteX1-17" fmla="*/ 47965 w 53168"/>
                <a:gd name="connsiteY1-18" fmla="*/ 0 h 22447"/>
                <a:gd name="connsiteX2-19" fmla="*/ 51316 w 53168"/>
                <a:gd name="connsiteY2-20" fmla="*/ 12071 h 22447"/>
                <a:gd name="connsiteX3-21" fmla="*/ 18125 w 53168"/>
                <a:gd name="connsiteY3-22" fmla="*/ 22447 h 22447"/>
                <a:gd name="connsiteX4-23" fmla="*/ 3475 w 53168"/>
                <a:gd name="connsiteY4-24" fmla="*/ 22447 h 22447"/>
                <a:gd name="connsiteX5-25" fmla="*/ 0 w 53168"/>
                <a:gd name="connsiteY5-26" fmla="*/ 11647 h 22447"/>
                <a:gd name="connsiteX6-27" fmla="*/ 3475 w 53168"/>
                <a:gd name="connsiteY6-28" fmla="*/ 847 h 22447"/>
                <a:gd name="connsiteX0-29" fmla="*/ 3475 w 51316"/>
                <a:gd name="connsiteY0-30" fmla="*/ 847 h 22447"/>
                <a:gd name="connsiteX1-31" fmla="*/ 47965 w 51316"/>
                <a:gd name="connsiteY1-32" fmla="*/ 0 h 22447"/>
                <a:gd name="connsiteX2-33" fmla="*/ 51316 w 51316"/>
                <a:gd name="connsiteY2-34" fmla="*/ 12071 h 22447"/>
                <a:gd name="connsiteX3-35" fmla="*/ 47965 w 51316"/>
                <a:gd name="connsiteY3-36" fmla="*/ 22023 h 22447"/>
                <a:gd name="connsiteX4-37" fmla="*/ 3475 w 51316"/>
                <a:gd name="connsiteY4-38" fmla="*/ 22447 h 22447"/>
                <a:gd name="connsiteX5-39" fmla="*/ 0 w 51316"/>
                <a:gd name="connsiteY5-40" fmla="*/ 11647 h 22447"/>
                <a:gd name="connsiteX6-41" fmla="*/ 3475 w 51316"/>
                <a:gd name="connsiteY6-42" fmla="*/ 847 h 22447"/>
                <a:gd name="connsiteX0-43" fmla="*/ 3475 w 51323"/>
                <a:gd name="connsiteY0-44" fmla="*/ 423 h 22023"/>
                <a:gd name="connsiteX1-45" fmla="*/ 48589 w 51323"/>
                <a:gd name="connsiteY1-46" fmla="*/ 0 h 22023"/>
                <a:gd name="connsiteX2-47" fmla="*/ 51316 w 51323"/>
                <a:gd name="connsiteY2-48" fmla="*/ 11647 h 22023"/>
                <a:gd name="connsiteX3-49" fmla="*/ 47965 w 51323"/>
                <a:gd name="connsiteY3-50" fmla="*/ 21599 h 22023"/>
                <a:gd name="connsiteX4-51" fmla="*/ 3475 w 51323"/>
                <a:gd name="connsiteY4-52" fmla="*/ 22023 h 22023"/>
                <a:gd name="connsiteX5-53" fmla="*/ 0 w 51323"/>
                <a:gd name="connsiteY5-54" fmla="*/ 11223 h 22023"/>
                <a:gd name="connsiteX6-55" fmla="*/ 3475 w 51323"/>
                <a:gd name="connsiteY6-56" fmla="*/ 423 h 22023"/>
                <a:gd name="connsiteX0-57" fmla="*/ 3475 w 51316"/>
                <a:gd name="connsiteY0-58" fmla="*/ 423 h 22023"/>
                <a:gd name="connsiteX1-59" fmla="*/ 48214 w 51316"/>
                <a:gd name="connsiteY1-60" fmla="*/ 0 h 22023"/>
                <a:gd name="connsiteX2-61" fmla="*/ 51316 w 51316"/>
                <a:gd name="connsiteY2-62" fmla="*/ 11647 h 22023"/>
                <a:gd name="connsiteX3-63" fmla="*/ 47965 w 51316"/>
                <a:gd name="connsiteY3-64" fmla="*/ 21599 h 22023"/>
                <a:gd name="connsiteX4-65" fmla="*/ 3475 w 51316"/>
                <a:gd name="connsiteY4-66" fmla="*/ 22023 h 22023"/>
                <a:gd name="connsiteX5-67" fmla="*/ 0 w 51316"/>
                <a:gd name="connsiteY5-68" fmla="*/ 11223 h 22023"/>
                <a:gd name="connsiteX6-69" fmla="*/ 3475 w 51316"/>
                <a:gd name="connsiteY6-70" fmla="*/ 423 h 22023"/>
                <a:gd name="connsiteX0-71" fmla="*/ 3475 w 51192"/>
                <a:gd name="connsiteY0-72" fmla="*/ 423 h 22023"/>
                <a:gd name="connsiteX1-73" fmla="*/ 48214 w 51192"/>
                <a:gd name="connsiteY1-74" fmla="*/ 0 h 22023"/>
                <a:gd name="connsiteX2-75" fmla="*/ 51191 w 51192"/>
                <a:gd name="connsiteY2-76" fmla="*/ 11647 h 22023"/>
                <a:gd name="connsiteX3-77" fmla="*/ 47965 w 51192"/>
                <a:gd name="connsiteY3-78" fmla="*/ 21599 h 22023"/>
                <a:gd name="connsiteX4-79" fmla="*/ 3475 w 51192"/>
                <a:gd name="connsiteY4-80" fmla="*/ 22023 h 22023"/>
                <a:gd name="connsiteX5-81" fmla="*/ 0 w 51192"/>
                <a:gd name="connsiteY5-82" fmla="*/ 11223 h 22023"/>
                <a:gd name="connsiteX6-83" fmla="*/ 3475 w 51192"/>
                <a:gd name="connsiteY6-84" fmla="*/ 423 h 22023"/>
                <a:gd name="connsiteX0-85" fmla="*/ 3475 w 51067"/>
                <a:gd name="connsiteY0-86" fmla="*/ 423 h 22023"/>
                <a:gd name="connsiteX1-87" fmla="*/ 48214 w 51067"/>
                <a:gd name="connsiteY1-88" fmla="*/ 0 h 22023"/>
                <a:gd name="connsiteX2-89" fmla="*/ 51066 w 51067"/>
                <a:gd name="connsiteY2-90" fmla="*/ 11223 h 22023"/>
                <a:gd name="connsiteX3-91" fmla="*/ 47965 w 51067"/>
                <a:gd name="connsiteY3-92" fmla="*/ 21599 h 22023"/>
                <a:gd name="connsiteX4-93" fmla="*/ 3475 w 51067"/>
                <a:gd name="connsiteY4-94" fmla="*/ 22023 h 22023"/>
                <a:gd name="connsiteX5-95" fmla="*/ 0 w 51067"/>
                <a:gd name="connsiteY5-96" fmla="*/ 11223 h 22023"/>
                <a:gd name="connsiteX6-97" fmla="*/ 3475 w 51067"/>
                <a:gd name="connsiteY6-98" fmla="*/ 423 h 220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51067" h="22023">
                  <a:moveTo>
                    <a:pt x="3475" y="423"/>
                  </a:moveTo>
                  <a:lnTo>
                    <a:pt x="48214" y="0"/>
                  </a:lnTo>
                  <a:cubicBezTo>
                    <a:pt x="50133" y="0"/>
                    <a:pt x="51107" y="7623"/>
                    <a:pt x="51066" y="11223"/>
                  </a:cubicBezTo>
                  <a:cubicBezTo>
                    <a:pt x="51025" y="14823"/>
                    <a:pt x="49884" y="21599"/>
                    <a:pt x="47965" y="21599"/>
                  </a:cubicBezTo>
                  <a:lnTo>
                    <a:pt x="3475" y="22023"/>
                  </a:lnTo>
                  <a:cubicBezTo>
                    <a:pt x="1556" y="22023"/>
                    <a:pt x="0" y="17188"/>
                    <a:pt x="0" y="11223"/>
                  </a:cubicBezTo>
                  <a:cubicBezTo>
                    <a:pt x="0" y="5258"/>
                    <a:pt x="1556" y="423"/>
                    <a:pt x="3475" y="423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23652" y="1675225"/>
              <a:ext cx="5714401" cy="52916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400"/>
              <a:r>
                <a:rPr lang="zh-CN" altLang="en-US" sz="3200" spc="-2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lt"/>
                </a:rPr>
                <a:t>着力点</a:t>
              </a:r>
              <a:r>
                <a:rPr lang="zh-CN" altLang="en-US" sz="3200" spc="-200" dirty="0">
                  <a:solidFill>
                    <a:srgbClr val="FFC000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lt"/>
                </a:rPr>
                <a:t>      业务促党建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5758798" y="2301535"/>
            <a:ext cx="4443626" cy="523210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defTabSz="914400">
              <a:defRPr/>
            </a:pPr>
            <a:r>
              <a:rPr lang="zh-CN" altLang="en-US" sz="2800" b="1" spc="-2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深度参与水利中心工作</a:t>
            </a:r>
          </a:p>
        </p:txBody>
      </p:sp>
      <p:sp>
        <p:nvSpPr>
          <p:cNvPr id="30" name="矩形 29"/>
          <p:cNvSpPr/>
          <p:nvPr/>
        </p:nvSpPr>
        <p:spPr>
          <a:xfrm>
            <a:off x="1489747" y="3012083"/>
            <a:ext cx="2520000" cy="5400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节水优先</a:t>
            </a:r>
          </a:p>
        </p:txBody>
      </p:sp>
      <p:sp>
        <p:nvSpPr>
          <p:cNvPr id="31" name="矩形 30"/>
          <p:cNvSpPr/>
          <p:nvPr/>
        </p:nvSpPr>
        <p:spPr>
          <a:xfrm>
            <a:off x="1489747" y="3742798"/>
            <a:ext cx="2520000" cy="540000"/>
          </a:xfrm>
          <a:prstGeom prst="rect">
            <a:avLst/>
          </a:prstGeom>
          <a:solidFill>
            <a:srgbClr val="7D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空间均衡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4616747" y="2475580"/>
            <a:ext cx="0" cy="3218304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cxnSp>
      <p:sp>
        <p:nvSpPr>
          <p:cNvPr id="34" name="矩形 33"/>
          <p:cNvSpPr/>
          <p:nvPr/>
        </p:nvSpPr>
        <p:spPr>
          <a:xfrm>
            <a:off x="5224713" y="3431645"/>
            <a:ext cx="1800000" cy="5400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五水共治</a:t>
            </a:r>
          </a:p>
        </p:txBody>
      </p:sp>
      <p:sp>
        <p:nvSpPr>
          <p:cNvPr id="35" name="矩形 34"/>
          <p:cNvSpPr/>
          <p:nvPr/>
        </p:nvSpPr>
        <p:spPr>
          <a:xfrm>
            <a:off x="7358348" y="3431645"/>
            <a:ext cx="1800000" cy="540000"/>
          </a:xfrm>
          <a:prstGeom prst="rect">
            <a:avLst/>
          </a:prstGeom>
          <a:solidFill>
            <a:srgbClr val="7D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三百一争</a:t>
            </a:r>
          </a:p>
        </p:txBody>
      </p:sp>
      <p:sp>
        <p:nvSpPr>
          <p:cNvPr id="36" name="矩形 35"/>
          <p:cNvSpPr/>
          <p:nvPr/>
        </p:nvSpPr>
        <p:spPr>
          <a:xfrm>
            <a:off x="5224712" y="4166352"/>
            <a:ext cx="2671380" cy="540000"/>
          </a:xfrm>
          <a:prstGeom prst="rect">
            <a:avLst/>
          </a:prstGeom>
          <a:solidFill>
            <a:srgbClr val="7D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水利工程标准化</a:t>
            </a:r>
          </a:p>
        </p:txBody>
      </p:sp>
      <p:sp>
        <p:nvSpPr>
          <p:cNvPr id="37" name="矩形 36"/>
          <p:cNvSpPr/>
          <p:nvPr/>
        </p:nvSpPr>
        <p:spPr>
          <a:xfrm>
            <a:off x="8144543" y="4870243"/>
            <a:ext cx="1418994" cy="5400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>
              <a:defRPr/>
            </a:pPr>
            <a:r>
              <a:rPr lang="en-US" altLang="zh-CN" sz="2400" kern="0" dirty="0">
                <a:solidFill>
                  <a:srgbClr val="FFFDF8"/>
                </a:solidFill>
                <a:cs typeface="+mn-ea"/>
                <a:sym typeface="+mn-lt"/>
              </a:rPr>
              <a:t>……</a:t>
            </a:r>
            <a:endParaRPr lang="zh-CN" altLang="en-US" sz="2400" kern="0" dirty="0">
              <a:solidFill>
                <a:srgbClr val="FFFDF8"/>
              </a:solidFill>
              <a:cs typeface="+mn-ea"/>
              <a:sym typeface="+mn-lt"/>
            </a:endParaRPr>
          </a:p>
        </p:txBody>
      </p:sp>
      <p:sp>
        <p:nvSpPr>
          <p:cNvPr id="38" name="箭头: V 形 29"/>
          <p:cNvSpPr/>
          <p:nvPr/>
        </p:nvSpPr>
        <p:spPr>
          <a:xfrm rot="5400000">
            <a:off x="7779628" y="3025934"/>
            <a:ext cx="237465" cy="304519"/>
          </a:xfrm>
          <a:prstGeom prst="chevron">
            <a:avLst>
              <a:gd name="adj" fmla="val 43315"/>
            </a:avLst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>
              <a:defRPr/>
            </a:pPr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0019" y="4423169"/>
            <a:ext cx="2520000" cy="5400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系统治理</a:t>
            </a:r>
          </a:p>
        </p:txBody>
      </p:sp>
      <p:sp>
        <p:nvSpPr>
          <p:cNvPr id="41" name="矩形 40"/>
          <p:cNvSpPr/>
          <p:nvPr/>
        </p:nvSpPr>
        <p:spPr>
          <a:xfrm>
            <a:off x="1470019" y="5153884"/>
            <a:ext cx="2520000" cy="540000"/>
          </a:xfrm>
          <a:prstGeom prst="rect">
            <a:avLst/>
          </a:prstGeom>
          <a:solidFill>
            <a:srgbClr val="7D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两手发力</a:t>
            </a:r>
          </a:p>
        </p:txBody>
      </p:sp>
      <p:sp>
        <p:nvSpPr>
          <p:cNvPr id="42" name="矩形 41"/>
          <p:cNvSpPr/>
          <p:nvPr/>
        </p:nvSpPr>
        <p:spPr>
          <a:xfrm>
            <a:off x="9630011" y="3431645"/>
            <a:ext cx="1800000" cy="5400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百项千亿</a:t>
            </a:r>
          </a:p>
        </p:txBody>
      </p:sp>
      <p:sp>
        <p:nvSpPr>
          <p:cNvPr id="43" name="矩形 42"/>
          <p:cNvSpPr/>
          <p:nvPr/>
        </p:nvSpPr>
        <p:spPr>
          <a:xfrm>
            <a:off x="8133784" y="4158597"/>
            <a:ext cx="1429752" cy="5400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河长制</a:t>
            </a:r>
          </a:p>
        </p:txBody>
      </p:sp>
      <p:sp>
        <p:nvSpPr>
          <p:cNvPr id="44" name="矩形 43"/>
          <p:cNvSpPr/>
          <p:nvPr/>
        </p:nvSpPr>
        <p:spPr>
          <a:xfrm>
            <a:off x="9987263" y="4147839"/>
            <a:ext cx="1429752" cy="540000"/>
          </a:xfrm>
          <a:prstGeom prst="rect">
            <a:avLst/>
          </a:prstGeom>
          <a:solidFill>
            <a:srgbClr val="7D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湖长制</a:t>
            </a:r>
          </a:p>
        </p:txBody>
      </p:sp>
      <p:sp>
        <p:nvSpPr>
          <p:cNvPr id="45" name="矩形 44"/>
          <p:cNvSpPr/>
          <p:nvPr/>
        </p:nvSpPr>
        <p:spPr>
          <a:xfrm>
            <a:off x="5224713" y="4878079"/>
            <a:ext cx="2671379" cy="5400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9" tIns="45715" rIns="91429" bIns="45715" rtlCol="0" anchor="ctr"/>
          <a:lstStyle/>
          <a:p>
            <a:pPr algn="ctr" defTabSz="914400">
              <a:defRPr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水利数字化转型</a:t>
            </a:r>
          </a:p>
        </p:txBody>
      </p:sp>
      <p:sp>
        <p:nvSpPr>
          <p:cNvPr id="46" name="矩形 45"/>
          <p:cNvSpPr/>
          <p:nvPr/>
        </p:nvSpPr>
        <p:spPr>
          <a:xfrm>
            <a:off x="403330" y="2275913"/>
            <a:ext cx="4443626" cy="523210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defTabSz="914400">
              <a:defRPr/>
            </a:pPr>
            <a:r>
              <a:rPr lang="zh-CN" altLang="en-US" sz="2800" b="1" spc="-4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“十六字”治水方针</a:t>
            </a:r>
            <a:endParaRPr lang="zh-CN" altLang="en-US" sz="2800" b="1" spc="-4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5607" y="5802549"/>
            <a:ext cx="11747351" cy="53860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2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r>
              <a:rPr lang="zh-CN" altLang="en-US" sz="2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年我院荣获省“‘千万工程’和建设美丽浙江突出贡献集体”荣誉</a:t>
            </a:r>
            <a:r>
              <a:rPr lang="zh-CN" altLang="en-US" sz="2700" b="1" dirty="0" smtClean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称号</a:t>
            </a:r>
            <a:endParaRPr lang="zh-CN" altLang="en-US" sz="2700" b="1" dirty="0">
              <a:solidFill>
                <a:srgbClr val="C00000"/>
              </a:solidFill>
              <a:effectLst>
                <a:outerShdw blurRad="50800" dist="50800" dir="5400000" algn="ctr" rotWithShape="0">
                  <a:srgbClr val="FFC000"/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050540" y="1591310"/>
            <a:ext cx="371475" cy="276225"/>
          </a:xfrm>
          <a:prstGeom prst="rightArrow">
            <a:avLst/>
          </a:prstGeom>
          <a:solidFill>
            <a:srgbClr val="FFB500"/>
          </a:solidFill>
          <a:ln>
            <a:solidFill>
              <a:srgbClr val="FFB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4910621" y="3421150"/>
            <a:ext cx="6240943" cy="2481637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0" tIns="45726" rIns="91450" bIns="45726" rtlCol="0"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rgbClr val="FFFDF8"/>
                </a:solidFill>
                <a:cs typeface="+mn-ea"/>
                <a:sym typeface="+mn-lt"/>
              </a:rPr>
              <a:t>                     </a:t>
            </a:r>
            <a:endParaRPr lang="zh-CN" altLang="en-US" sz="3200" spc="-2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8" y="389989"/>
            <a:ext cx="5214081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坚持党建工作和</a:t>
            </a: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业务发展“</a:t>
            </a:r>
            <a:r>
              <a:rPr lang="en-US" altLang="zh-CN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en-US" altLang="zh-CN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095656" y="1439675"/>
            <a:ext cx="6165870" cy="612645"/>
            <a:chOff x="1472183" y="1645652"/>
            <a:chExt cx="6165870" cy="612644"/>
          </a:xfrm>
        </p:grpSpPr>
        <p:sp>
          <p:nvSpPr>
            <p:cNvPr id="25" name="流程图: 终止 12"/>
            <p:cNvSpPr/>
            <p:nvPr/>
          </p:nvSpPr>
          <p:spPr>
            <a:xfrm>
              <a:off x="1472183" y="1645652"/>
              <a:ext cx="6165870" cy="612644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  <a:gd name="connsiteX0-1" fmla="*/ 3475 w 51316"/>
                <a:gd name="connsiteY0-2" fmla="*/ 0 h 21600"/>
                <a:gd name="connsiteX1-3" fmla="*/ 18125 w 51316"/>
                <a:gd name="connsiteY1-4" fmla="*/ 0 h 21600"/>
                <a:gd name="connsiteX2-5" fmla="*/ 51316 w 51316"/>
                <a:gd name="connsiteY2-6" fmla="*/ 11224 h 21600"/>
                <a:gd name="connsiteX3-7" fmla="*/ 18125 w 51316"/>
                <a:gd name="connsiteY3-8" fmla="*/ 21600 h 21600"/>
                <a:gd name="connsiteX4-9" fmla="*/ 3475 w 51316"/>
                <a:gd name="connsiteY4-10" fmla="*/ 21600 h 21600"/>
                <a:gd name="connsiteX5-11" fmla="*/ 0 w 51316"/>
                <a:gd name="connsiteY5-12" fmla="*/ 10800 h 21600"/>
                <a:gd name="connsiteX6-13" fmla="*/ 3475 w 51316"/>
                <a:gd name="connsiteY6-14" fmla="*/ 0 h 21600"/>
                <a:gd name="connsiteX0-15" fmla="*/ 3475 w 53168"/>
                <a:gd name="connsiteY0-16" fmla="*/ 847 h 22447"/>
                <a:gd name="connsiteX1-17" fmla="*/ 47965 w 53168"/>
                <a:gd name="connsiteY1-18" fmla="*/ 0 h 22447"/>
                <a:gd name="connsiteX2-19" fmla="*/ 51316 w 53168"/>
                <a:gd name="connsiteY2-20" fmla="*/ 12071 h 22447"/>
                <a:gd name="connsiteX3-21" fmla="*/ 18125 w 53168"/>
                <a:gd name="connsiteY3-22" fmla="*/ 22447 h 22447"/>
                <a:gd name="connsiteX4-23" fmla="*/ 3475 w 53168"/>
                <a:gd name="connsiteY4-24" fmla="*/ 22447 h 22447"/>
                <a:gd name="connsiteX5-25" fmla="*/ 0 w 53168"/>
                <a:gd name="connsiteY5-26" fmla="*/ 11647 h 22447"/>
                <a:gd name="connsiteX6-27" fmla="*/ 3475 w 53168"/>
                <a:gd name="connsiteY6-28" fmla="*/ 847 h 22447"/>
                <a:gd name="connsiteX0-29" fmla="*/ 3475 w 51316"/>
                <a:gd name="connsiteY0-30" fmla="*/ 847 h 22447"/>
                <a:gd name="connsiteX1-31" fmla="*/ 47965 w 51316"/>
                <a:gd name="connsiteY1-32" fmla="*/ 0 h 22447"/>
                <a:gd name="connsiteX2-33" fmla="*/ 51316 w 51316"/>
                <a:gd name="connsiteY2-34" fmla="*/ 12071 h 22447"/>
                <a:gd name="connsiteX3-35" fmla="*/ 47965 w 51316"/>
                <a:gd name="connsiteY3-36" fmla="*/ 22023 h 22447"/>
                <a:gd name="connsiteX4-37" fmla="*/ 3475 w 51316"/>
                <a:gd name="connsiteY4-38" fmla="*/ 22447 h 22447"/>
                <a:gd name="connsiteX5-39" fmla="*/ 0 w 51316"/>
                <a:gd name="connsiteY5-40" fmla="*/ 11647 h 22447"/>
                <a:gd name="connsiteX6-41" fmla="*/ 3475 w 51316"/>
                <a:gd name="connsiteY6-42" fmla="*/ 847 h 22447"/>
                <a:gd name="connsiteX0-43" fmla="*/ 3475 w 51323"/>
                <a:gd name="connsiteY0-44" fmla="*/ 423 h 22023"/>
                <a:gd name="connsiteX1-45" fmla="*/ 48589 w 51323"/>
                <a:gd name="connsiteY1-46" fmla="*/ 0 h 22023"/>
                <a:gd name="connsiteX2-47" fmla="*/ 51316 w 51323"/>
                <a:gd name="connsiteY2-48" fmla="*/ 11647 h 22023"/>
                <a:gd name="connsiteX3-49" fmla="*/ 47965 w 51323"/>
                <a:gd name="connsiteY3-50" fmla="*/ 21599 h 22023"/>
                <a:gd name="connsiteX4-51" fmla="*/ 3475 w 51323"/>
                <a:gd name="connsiteY4-52" fmla="*/ 22023 h 22023"/>
                <a:gd name="connsiteX5-53" fmla="*/ 0 w 51323"/>
                <a:gd name="connsiteY5-54" fmla="*/ 11223 h 22023"/>
                <a:gd name="connsiteX6-55" fmla="*/ 3475 w 51323"/>
                <a:gd name="connsiteY6-56" fmla="*/ 423 h 22023"/>
                <a:gd name="connsiteX0-57" fmla="*/ 3475 w 51316"/>
                <a:gd name="connsiteY0-58" fmla="*/ 423 h 22023"/>
                <a:gd name="connsiteX1-59" fmla="*/ 48214 w 51316"/>
                <a:gd name="connsiteY1-60" fmla="*/ 0 h 22023"/>
                <a:gd name="connsiteX2-61" fmla="*/ 51316 w 51316"/>
                <a:gd name="connsiteY2-62" fmla="*/ 11647 h 22023"/>
                <a:gd name="connsiteX3-63" fmla="*/ 47965 w 51316"/>
                <a:gd name="connsiteY3-64" fmla="*/ 21599 h 22023"/>
                <a:gd name="connsiteX4-65" fmla="*/ 3475 w 51316"/>
                <a:gd name="connsiteY4-66" fmla="*/ 22023 h 22023"/>
                <a:gd name="connsiteX5-67" fmla="*/ 0 w 51316"/>
                <a:gd name="connsiteY5-68" fmla="*/ 11223 h 22023"/>
                <a:gd name="connsiteX6-69" fmla="*/ 3475 w 51316"/>
                <a:gd name="connsiteY6-70" fmla="*/ 423 h 22023"/>
                <a:gd name="connsiteX0-71" fmla="*/ 3475 w 51192"/>
                <a:gd name="connsiteY0-72" fmla="*/ 423 h 22023"/>
                <a:gd name="connsiteX1-73" fmla="*/ 48214 w 51192"/>
                <a:gd name="connsiteY1-74" fmla="*/ 0 h 22023"/>
                <a:gd name="connsiteX2-75" fmla="*/ 51191 w 51192"/>
                <a:gd name="connsiteY2-76" fmla="*/ 11647 h 22023"/>
                <a:gd name="connsiteX3-77" fmla="*/ 47965 w 51192"/>
                <a:gd name="connsiteY3-78" fmla="*/ 21599 h 22023"/>
                <a:gd name="connsiteX4-79" fmla="*/ 3475 w 51192"/>
                <a:gd name="connsiteY4-80" fmla="*/ 22023 h 22023"/>
                <a:gd name="connsiteX5-81" fmla="*/ 0 w 51192"/>
                <a:gd name="connsiteY5-82" fmla="*/ 11223 h 22023"/>
                <a:gd name="connsiteX6-83" fmla="*/ 3475 w 51192"/>
                <a:gd name="connsiteY6-84" fmla="*/ 423 h 22023"/>
                <a:gd name="connsiteX0-85" fmla="*/ 3475 w 51067"/>
                <a:gd name="connsiteY0-86" fmla="*/ 423 h 22023"/>
                <a:gd name="connsiteX1-87" fmla="*/ 48214 w 51067"/>
                <a:gd name="connsiteY1-88" fmla="*/ 0 h 22023"/>
                <a:gd name="connsiteX2-89" fmla="*/ 51066 w 51067"/>
                <a:gd name="connsiteY2-90" fmla="*/ 11223 h 22023"/>
                <a:gd name="connsiteX3-91" fmla="*/ 47965 w 51067"/>
                <a:gd name="connsiteY3-92" fmla="*/ 21599 h 22023"/>
                <a:gd name="connsiteX4-93" fmla="*/ 3475 w 51067"/>
                <a:gd name="connsiteY4-94" fmla="*/ 22023 h 22023"/>
                <a:gd name="connsiteX5-95" fmla="*/ 0 w 51067"/>
                <a:gd name="connsiteY5-96" fmla="*/ 11223 h 22023"/>
                <a:gd name="connsiteX6-97" fmla="*/ 3475 w 51067"/>
                <a:gd name="connsiteY6-98" fmla="*/ 423 h 220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51067" h="22023">
                  <a:moveTo>
                    <a:pt x="3475" y="423"/>
                  </a:moveTo>
                  <a:lnTo>
                    <a:pt x="48214" y="0"/>
                  </a:lnTo>
                  <a:cubicBezTo>
                    <a:pt x="50133" y="0"/>
                    <a:pt x="51107" y="7623"/>
                    <a:pt x="51066" y="11223"/>
                  </a:cubicBezTo>
                  <a:cubicBezTo>
                    <a:pt x="51025" y="14823"/>
                    <a:pt x="49884" y="21599"/>
                    <a:pt x="47965" y="21599"/>
                  </a:cubicBezTo>
                  <a:lnTo>
                    <a:pt x="3475" y="22023"/>
                  </a:lnTo>
                  <a:cubicBezTo>
                    <a:pt x="1556" y="22023"/>
                    <a:pt x="0" y="17188"/>
                    <a:pt x="0" y="11223"/>
                  </a:cubicBezTo>
                  <a:cubicBezTo>
                    <a:pt x="0" y="5258"/>
                    <a:pt x="1556" y="423"/>
                    <a:pt x="3475" y="423"/>
                  </a:cubicBezTo>
                  <a:close/>
                </a:path>
              </a:pathLst>
            </a:cu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/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23652" y="1675225"/>
              <a:ext cx="5714401" cy="52916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400"/>
              <a:r>
                <a:rPr lang="zh-CN" altLang="en-US" sz="3200" b="1" spc="-200" dirty="0" smtClean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lt"/>
                </a:rPr>
                <a:t>先进性</a:t>
              </a:r>
              <a:r>
                <a:rPr lang="zh-CN" altLang="en-US" sz="3200" spc="-200" dirty="0" smtClean="0">
                  <a:solidFill>
                    <a:srgbClr val="FFC000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lt"/>
                </a:rPr>
                <a:t>      </a:t>
              </a:r>
              <a:r>
                <a:rPr lang="zh-CN" altLang="en-US" sz="3200" b="1" spc="-200" dirty="0" smtClean="0">
                  <a:solidFill>
                    <a:srgbClr val="FFC000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lt"/>
                </a:rPr>
                <a:t>攻坚克难</a:t>
              </a:r>
            </a:p>
          </p:txBody>
        </p:sp>
      </p:grpSp>
      <p:sp>
        <p:nvSpPr>
          <p:cNvPr id="63" name="矩形 62"/>
          <p:cNvSpPr/>
          <p:nvPr/>
        </p:nvSpPr>
        <p:spPr>
          <a:xfrm>
            <a:off x="4933645" y="3704342"/>
            <a:ext cx="6217920" cy="16300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000"/>
              </a:lnSpc>
            </a:pPr>
            <a:r>
              <a:rPr lang="en-US" altLang="zh-CN" sz="2800" spc="-1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   2016</a:t>
            </a:r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年，我院在“</a:t>
            </a:r>
            <a:r>
              <a:rPr lang="en-US" altLang="zh-CN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9.28”</a:t>
            </a:r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苏村救援中发挥了重要的技术支撑，救援集体当选为</a:t>
            </a:r>
            <a:r>
              <a:rPr lang="en-US" altLang="zh-CN" sz="2800" b="1" u="sng" spc="-1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2016</a:t>
            </a:r>
            <a:r>
              <a:rPr lang="zh-CN" altLang="en-US" sz="2800" b="1" u="sng" spc="-1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年度浙江骄傲人物</a:t>
            </a:r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。</a:t>
            </a:r>
          </a:p>
        </p:txBody>
      </p:sp>
      <p:sp>
        <p:nvSpPr>
          <p:cNvPr id="58" name="等腰三角形 57"/>
          <p:cNvSpPr/>
          <p:nvPr/>
        </p:nvSpPr>
        <p:spPr bwMode="auto">
          <a:xfrm flipV="1">
            <a:off x="8665134" y="3144394"/>
            <a:ext cx="455776" cy="195880"/>
          </a:xfrm>
          <a:prstGeom prst="triangl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97687" y="2378409"/>
            <a:ext cx="1107613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600" b="1" dirty="0">
                <a:solidFill>
                  <a:srgbClr val="DA0000"/>
                </a:solidFill>
                <a:cs typeface="+mn-ea"/>
                <a:sym typeface="+mn-lt"/>
              </a:rPr>
              <a:t> </a:t>
            </a:r>
            <a:r>
              <a:rPr lang="zh-CN" altLang="en-US" sz="3200" b="1" spc="-2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“重要任务有身影、有作为，难点工作敢担当、勇带头”</a:t>
            </a:r>
            <a:endParaRPr lang="zh-CN" altLang="en-US" sz="3200" b="1" spc="-2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54" y="3421150"/>
            <a:ext cx="3324459" cy="2481637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3132000" y="1620000"/>
            <a:ext cx="407670" cy="291465"/>
          </a:xfrm>
          <a:prstGeom prst="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312545" y="4968000"/>
            <a:ext cx="9585325" cy="132334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0" tIns="45726" rIns="91450" bIns="45726" rtlCol="0"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rgbClr val="FFFDF8"/>
                </a:solidFill>
                <a:cs typeface="+mn-ea"/>
                <a:sym typeface="+mn-lt"/>
              </a:rPr>
              <a:t>                     </a:t>
            </a:r>
            <a:endParaRPr lang="zh-CN" altLang="en-US" sz="3200" spc="-2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8" y="389989"/>
            <a:ext cx="4794533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坚持组织共建和模范</a:t>
            </a: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引领“</a:t>
            </a:r>
            <a:r>
              <a:rPr lang="en-US" altLang="zh-CN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en-US" altLang="zh-CN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3470266" y="1422034"/>
            <a:ext cx="5251469" cy="707886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-2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建立支部</a:t>
            </a:r>
            <a:r>
              <a:rPr lang="zh-CN" altLang="en-US" sz="4000" b="1" spc="-2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帮扶机制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113361" y="2609254"/>
            <a:ext cx="1993218" cy="1965278"/>
            <a:chOff x="5113361" y="3480652"/>
            <a:chExt cx="1993218" cy="1965278"/>
          </a:xfrm>
        </p:grpSpPr>
        <p:sp>
          <p:nvSpPr>
            <p:cNvPr id="18" name="椭圆 17"/>
            <p:cNvSpPr/>
            <p:nvPr/>
          </p:nvSpPr>
          <p:spPr>
            <a:xfrm>
              <a:off x="5113361" y="3480652"/>
              <a:ext cx="1965278" cy="1965278"/>
            </a:xfrm>
            <a:prstGeom prst="ellipse">
              <a:avLst/>
            </a:prstGeom>
            <a:noFill/>
            <a:ln w="635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5141301" y="4148420"/>
              <a:ext cx="1965278" cy="52197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800" b="1" kern="0" dirty="0" smtClean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 互助计划</a:t>
              </a:r>
              <a:endParaRPr lang="zh-CN" altLang="en-US" sz="28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64712" y="2633162"/>
            <a:ext cx="3148649" cy="1980000"/>
            <a:chOff x="1737294" y="3204478"/>
            <a:chExt cx="3148649" cy="1980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1737294" y="3204478"/>
              <a:ext cx="1980000" cy="1980000"/>
              <a:chOff x="1998838" y="3292571"/>
              <a:chExt cx="1980000" cy="1980000"/>
            </a:xfrm>
          </p:grpSpPr>
          <p:sp>
            <p:nvSpPr>
              <p:cNvPr id="23" name="圆角矩形 44"/>
              <p:cNvSpPr/>
              <p:nvPr/>
            </p:nvSpPr>
            <p:spPr bwMode="auto">
              <a:xfrm>
                <a:off x="1998838" y="3292571"/>
                <a:ext cx="1980000" cy="1980000"/>
              </a:xfrm>
              <a:prstGeom prst="roundRect">
                <a:avLst>
                  <a:gd name="adj" fmla="val 9536"/>
                </a:avLst>
              </a:prstGeom>
              <a:solidFill>
                <a:srgbClr val="C00000"/>
              </a:soli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标题层"/>
              <p:cNvSpPr txBox="1"/>
              <p:nvPr/>
            </p:nvSpPr>
            <p:spPr bwMode="auto">
              <a:xfrm>
                <a:off x="2000422" y="3667950"/>
                <a:ext cx="1967657" cy="1077218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spc="-200" dirty="0">
                    <a:solidFill>
                      <a:srgbClr val="FFC000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已创建</a:t>
                </a:r>
                <a:r>
                  <a:rPr lang="zh-CN" altLang="en-US" sz="3200" spc="-200" dirty="0" smtClean="0">
                    <a:solidFill>
                      <a:srgbClr val="FFC000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达标党支部</a:t>
                </a:r>
                <a:endParaRPr lang="zh-CN" altLang="en-US" sz="3200" spc="-200" dirty="0">
                  <a:solidFill>
                    <a:srgbClr val="FFC000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</p:grpSp>
        <p:cxnSp>
          <p:nvCxnSpPr>
            <p:cNvPr id="22" name="直接箭头连接符 21"/>
            <p:cNvCxnSpPr/>
            <p:nvPr/>
          </p:nvCxnSpPr>
          <p:spPr>
            <a:xfrm>
              <a:off x="3720638" y="4163209"/>
              <a:ext cx="1165305" cy="2419"/>
            </a:xfrm>
            <a:prstGeom prst="straightConnector1">
              <a:avLst/>
            </a:prstGeom>
            <a:ln w="63500" cap="rnd">
              <a:solidFill>
                <a:srgbClr val="C00000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7085201" y="2623555"/>
            <a:ext cx="3042213" cy="1980000"/>
            <a:chOff x="7085201" y="3484186"/>
            <a:chExt cx="3042213" cy="1980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8147414" y="3484186"/>
              <a:ext cx="1980000" cy="1980000"/>
              <a:chOff x="1869742" y="3572279"/>
              <a:chExt cx="1980000" cy="1980000"/>
            </a:xfrm>
          </p:grpSpPr>
          <p:sp>
            <p:nvSpPr>
              <p:cNvPr id="29" name="圆角矩形 44"/>
              <p:cNvSpPr/>
              <p:nvPr/>
            </p:nvSpPr>
            <p:spPr bwMode="auto">
              <a:xfrm>
                <a:off x="1869742" y="3572279"/>
                <a:ext cx="1980000" cy="1980000"/>
              </a:xfrm>
              <a:prstGeom prst="roundRect">
                <a:avLst>
                  <a:gd name="adj" fmla="val 9536"/>
                </a:avLst>
              </a:prstGeom>
              <a:solidFill>
                <a:srgbClr val="C00000"/>
              </a:soli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标题层"/>
              <p:cNvSpPr txBox="1"/>
              <p:nvPr/>
            </p:nvSpPr>
            <p:spPr bwMode="auto">
              <a:xfrm>
                <a:off x="1871327" y="3936900"/>
                <a:ext cx="1880364" cy="1077218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sz="3200" spc="-200" dirty="0">
                    <a:solidFill>
                      <a:srgbClr val="FFC000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未创建</a:t>
                </a:r>
                <a:r>
                  <a:rPr lang="zh-CN" altLang="en-US" sz="3200" spc="-200" dirty="0" smtClean="0">
                    <a:solidFill>
                      <a:srgbClr val="FFC000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</a:rPr>
                  <a:t>达标党支部</a:t>
                </a:r>
                <a:endParaRPr lang="zh-CN" altLang="en-US" sz="3200" spc="-200" dirty="0">
                  <a:solidFill>
                    <a:srgbClr val="FFC000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endParaRPr>
              </a:p>
            </p:txBody>
          </p:sp>
        </p:grpSp>
        <p:cxnSp>
          <p:nvCxnSpPr>
            <p:cNvPr id="28" name="直接箭头连接符 27"/>
            <p:cNvCxnSpPr/>
            <p:nvPr/>
          </p:nvCxnSpPr>
          <p:spPr>
            <a:xfrm flipH="1" flipV="1">
              <a:off x="7085201" y="4463289"/>
              <a:ext cx="1062212" cy="1"/>
            </a:xfrm>
            <a:prstGeom prst="straightConnector1">
              <a:avLst/>
            </a:prstGeom>
            <a:ln w="63500" cap="rnd">
              <a:solidFill>
                <a:srgbClr val="C00000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1417349" y="4896000"/>
            <a:ext cx="9800225" cy="141576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全</a:t>
            </a:r>
            <a:r>
              <a:rPr lang="zh-CN" altLang="en-US" sz="28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院在职党支部</a:t>
            </a:r>
            <a:r>
              <a:rPr lang="zh-CN" altLang="en-US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用</a:t>
            </a:r>
            <a:r>
              <a:rPr lang="zh-CN" altLang="en-US" sz="28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二年</a:t>
            </a:r>
            <a:r>
              <a:rPr lang="zh-CN" altLang="en-US" sz="28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时间完成三年</a:t>
            </a:r>
            <a:r>
              <a:rPr lang="zh-CN" altLang="en-US" sz="28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创建目标</a:t>
            </a:r>
            <a:r>
              <a:rPr lang="en-US" altLang="zh-CN" sz="28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实现</a:t>
            </a:r>
            <a:r>
              <a:rPr lang="zh-CN" altLang="en-US" sz="28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达标率</a:t>
            </a:r>
            <a:r>
              <a:rPr lang="en-US" altLang="zh-CN" sz="28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100%</a:t>
            </a:r>
            <a:r>
              <a:rPr lang="zh-CN" altLang="en-US" sz="28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、</a:t>
            </a:r>
            <a:r>
              <a:rPr lang="zh-CN" altLang="en-US" sz="28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优秀率</a:t>
            </a:r>
            <a:r>
              <a:rPr lang="en-US" altLang="zh-CN" sz="28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90%</a:t>
            </a:r>
            <a:r>
              <a:rPr lang="zh-CN" altLang="en-US" sz="28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的良好创建成效。</a:t>
            </a:r>
            <a:endParaRPr lang="zh-CN" altLang="en-US" sz="28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9" y="389989"/>
            <a:ext cx="4998928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坚持组织共建和模范</a:t>
            </a: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引领“</a:t>
            </a:r>
            <a:r>
              <a:rPr lang="en-US" altLang="zh-CN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en-US" altLang="zh-CN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3470266" y="1422034"/>
            <a:ext cx="5251469" cy="707886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-2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建立领导联系制度</a:t>
            </a:r>
            <a:endParaRPr lang="zh-CN" altLang="en-US" sz="4000" b="1" spc="-2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5" name="文本框 19"/>
          <p:cNvSpPr txBox="1"/>
          <p:nvPr/>
        </p:nvSpPr>
        <p:spPr>
          <a:xfrm>
            <a:off x="699239" y="3443980"/>
            <a:ext cx="2771027" cy="2487428"/>
          </a:xfrm>
          <a:prstGeom prst="roundRect">
            <a:avLst/>
          </a:prstGeom>
          <a:solidFill>
            <a:srgbClr val="C00000"/>
          </a:solidFill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altLang="zh-CN" sz="2800" spc="-1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1</a:t>
            </a:r>
            <a:r>
              <a:rPr lang="zh-CN" altLang="en-US" sz="2800" spc="-1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个</a:t>
            </a:r>
            <a:r>
              <a:rPr lang="zh-CN" altLang="en-US" sz="2800" spc="-1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所在支部</a:t>
            </a:r>
          </a:p>
          <a:p>
            <a:pPr lvl="0" algn="ctr">
              <a:defRPr/>
            </a:pPr>
            <a:r>
              <a:rPr lang="en-US" altLang="zh-CN" sz="3200" b="1" spc="-100" dirty="0" smtClean="0">
                <a:solidFill>
                  <a:schemeClr val="accent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+</a:t>
            </a:r>
            <a:endParaRPr lang="en-US" altLang="zh-CN" sz="2800" spc="-100" dirty="0" smtClean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  <a:p>
            <a:pPr lvl="0" algn="ctr">
              <a:defRPr/>
            </a:pPr>
            <a:r>
              <a:rPr lang="en-US" altLang="zh-CN" sz="2800" spc="-1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2</a:t>
            </a:r>
            <a:r>
              <a:rPr lang="zh-CN" altLang="en-US" sz="2800" spc="-1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个</a:t>
            </a:r>
            <a:r>
              <a:rPr lang="zh-CN" altLang="en-US" sz="2800" spc="-1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联系支部</a:t>
            </a:r>
            <a:endParaRPr lang="en-US" altLang="zh-CN" sz="2800" spc="-1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36" name="双括号 35"/>
          <p:cNvSpPr/>
          <p:nvPr/>
        </p:nvSpPr>
        <p:spPr>
          <a:xfrm>
            <a:off x="706305" y="2309004"/>
            <a:ext cx="10584590" cy="717388"/>
          </a:xfrm>
          <a:prstGeom prst="bracketPair">
            <a:avLst>
              <a:gd name="adj" fmla="val 335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78198" y="2417108"/>
            <a:ext cx="1041341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spc="-1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上党课，开专题会议，与支部委员共同研究党支部工作</a:t>
            </a:r>
            <a:endParaRPr lang="zh-CN" altLang="en-US" sz="2800" spc="-1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7488" y="3443980"/>
            <a:ext cx="3731143" cy="2487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4308" y="3443979"/>
            <a:ext cx="3731161" cy="2487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rgbClr val="C00000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0124" y="493916"/>
            <a:ext cx="4219431" cy="1685181"/>
            <a:chOff x="3260326" y="1195391"/>
            <a:chExt cx="3164985" cy="1263593"/>
          </a:xfrm>
        </p:grpSpPr>
        <p:sp>
          <p:nvSpPr>
            <p:cNvPr id="3" name="TextBox 11"/>
            <p:cNvSpPr txBox="1"/>
            <p:nvPr/>
          </p:nvSpPr>
          <p:spPr>
            <a:xfrm>
              <a:off x="4364378" y="1676404"/>
              <a:ext cx="2060933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00" b="1" dirty="0" smtClean="0">
                  <a:solidFill>
                    <a:srgbClr val="C00000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第三部分</a:t>
              </a:r>
              <a:endParaRPr lang="zh-CN" altLang="en-US" sz="37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206240" y="2199625"/>
              <a:ext cx="181417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0326" y="1622155"/>
              <a:ext cx="823546" cy="83682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09491">
              <a:off x="4801665" y="1195391"/>
              <a:ext cx="682895" cy="527111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4340622" y="2439832"/>
            <a:ext cx="5050786" cy="110825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6400" b="1" spc="-2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创新亮点</a:t>
            </a:r>
            <a:endParaRPr lang="zh-CN" altLang="en-US" sz="6400" b="1" spc="-2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9" name="Picture 2" descr="图片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9" y="389989"/>
            <a:ext cx="3823900" cy="55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创新亮点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445834" y="2720422"/>
            <a:ext cx="7623774" cy="125523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1600" dist="63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zh-CN" altLang="en-US" sz="2800" spc="-1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“灌输式”</a:t>
            </a:r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教育</a:t>
            </a:r>
            <a:r>
              <a:rPr lang="zh-CN" altLang="en-US" sz="24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     </a:t>
            </a:r>
            <a:r>
              <a:rPr lang="zh-CN" altLang="en-US" sz="2800" spc="-1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“主动式”“互动式”</a:t>
            </a:r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教育</a:t>
            </a:r>
          </a:p>
        </p:txBody>
      </p:sp>
      <p:sp>
        <p:nvSpPr>
          <p:cNvPr id="12" name="矩形 11"/>
          <p:cNvSpPr/>
          <p:nvPr/>
        </p:nvSpPr>
        <p:spPr>
          <a:xfrm>
            <a:off x="3456590" y="4043875"/>
            <a:ext cx="7613018" cy="119509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1600" dist="63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“上级让学什么就学什么” “以全面系统解答工作开展为目的的学习”</a:t>
            </a:r>
          </a:p>
        </p:txBody>
      </p:sp>
      <p:sp>
        <p:nvSpPr>
          <p:cNvPr id="13" name="矩形 12"/>
          <p:cNvSpPr/>
          <p:nvPr/>
        </p:nvSpPr>
        <p:spPr>
          <a:xfrm>
            <a:off x="1054100" y="2712085"/>
            <a:ext cx="2162175" cy="252666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1600" dist="63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spc="-1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创新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spc="-1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理论</a:t>
            </a:r>
            <a:r>
              <a:rPr lang="zh-CN" altLang="en-US" sz="32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学习</a:t>
            </a:r>
          </a:p>
          <a:p>
            <a:pPr algn="ctr" fontAlgn="auto">
              <a:lnSpc>
                <a:spcPts val="4240"/>
              </a:lnSpc>
            </a:pPr>
            <a:r>
              <a:rPr lang="zh-CN" altLang="en-US" sz="32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服务实践</a:t>
            </a:r>
          </a:p>
        </p:txBody>
      </p:sp>
      <p:sp>
        <p:nvSpPr>
          <p:cNvPr id="15" name="矩形 14"/>
          <p:cNvSpPr/>
          <p:nvPr/>
        </p:nvSpPr>
        <p:spPr>
          <a:xfrm>
            <a:off x="2781776" y="1422027"/>
            <a:ext cx="7007682" cy="707886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-2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打破学习禁锢    提升学习成效</a:t>
            </a:r>
            <a:endParaRPr lang="zh-CN" altLang="en-US" sz="4000" b="1" spc="-2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" name="左中括号 1"/>
          <p:cNvSpPr/>
          <p:nvPr/>
        </p:nvSpPr>
        <p:spPr>
          <a:xfrm>
            <a:off x="1199515" y="4140835"/>
            <a:ext cx="151765" cy="669290"/>
          </a:xfrm>
          <a:prstGeom prst="leftBracket">
            <a:avLst/>
          </a:prstGeom>
          <a:ln w="50800">
            <a:solidFill>
              <a:srgbClr val="FFB500">
                <a:alpha val="9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中括号 2"/>
          <p:cNvSpPr/>
          <p:nvPr/>
        </p:nvSpPr>
        <p:spPr>
          <a:xfrm>
            <a:off x="2922905" y="4126230"/>
            <a:ext cx="153035" cy="727075"/>
          </a:xfrm>
          <a:prstGeom prst="rightBracket">
            <a:avLst/>
          </a:prstGeom>
          <a:ln w="50800">
            <a:solidFill>
              <a:srgbClr val="FFB500">
                <a:alpha val="9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6116955" y="3241040"/>
            <a:ext cx="327660" cy="254635"/>
          </a:xfrm>
          <a:prstGeom prst="rightArrow">
            <a:avLst/>
          </a:prstGeom>
          <a:solidFill>
            <a:schemeClr val="accent4"/>
          </a:solidFill>
          <a:ln>
            <a:solidFill>
              <a:srgbClr val="FFB500">
                <a:alpha val="9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6982460" y="4326890"/>
            <a:ext cx="269240" cy="254635"/>
          </a:xfrm>
          <a:prstGeom prst="rightArrow">
            <a:avLst/>
          </a:prstGeom>
          <a:solidFill>
            <a:srgbClr val="FFB500"/>
          </a:solidFill>
          <a:ln>
            <a:solidFill>
              <a:srgbClr val="FFB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/>
          <p:nvPr/>
        </p:nvSpPr>
        <p:spPr bwMode="auto">
          <a:xfrm>
            <a:off x="1711569" y="2743348"/>
            <a:ext cx="8946115" cy="701081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</p:spPr>
        <p:txBody>
          <a:bodyPr vert="horz" wrap="none" lIns="0" tIns="0" rIns="0" bIns="71998" rtlCol="0" anchor="ctr" anchorCtr="0">
            <a:noAutofit/>
          </a:bodyPr>
          <a:lstStyle/>
          <a:p>
            <a:pPr algn="ctr">
              <a:spcBef>
                <a:spcPts val="1000"/>
              </a:spcBef>
            </a:pPr>
            <a:endParaRPr lang="zh-CN" altLang="en-US" sz="2800" spc="300">
              <a:ln w="3175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</a:ln>
              <a:solidFill>
                <a:schemeClr val="bg1"/>
              </a:solidFill>
              <a:effectLst>
                <a:outerShdw dist="63500" dir="2700000" algn="tl" rotWithShape="0">
                  <a:schemeClr val="accent6">
                    <a:lumMod val="50000"/>
                    <a:alpha val="20000"/>
                  </a:schemeClr>
                </a:outerShdw>
              </a:effectLst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8" name="同侧圆角矩形 15"/>
          <p:cNvSpPr/>
          <p:nvPr/>
        </p:nvSpPr>
        <p:spPr>
          <a:xfrm>
            <a:off x="3678757" y="2189454"/>
            <a:ext cx="4840752" cy="827646"/>
          </a:xfrm>
          <a:prstGeom prst="round2SameRect">
            <a:avLst>
              <a:gd name="adj1" fmla="val 25359"/>
              <a:gd name="adj2" fmla="val 0"/>
            </a:avLst>
          </a:prstGeom>
          <a:solidFill>
            <a:srgbClr val="C00000"/>
          </a:solidFill>
          <a:ln w="12700" cap="sq" cmpd="sng">
            <a:noFill/>
            <a:beve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浙江省水利河口研究院党委</a:t>
            </a:r>
          </a:p>
        </p:txBody>
      </p:sp>
      <p:sp>
        <p:nvSpPr>
          <p:cNvPr id="9" name="同侧圆角矩形 14"/>
          <p:cNvSpPr/>
          <p:nvPr/>
        </p:nvSpPr>
        <p:spPr>
          <a:xfrm>
            <a:off x="2216766" y="3288003"/>
            <a:ext cx="1699293" cy="1885830"/>
          </a:xfrm>
          <a:prstGeom prst="round2SameRect">
            <a:avLst>
              <a:gd name="adj1" fmla="val 8204"/>
              <a:gd name="adj2" fmla="val 0"/>
            </a:avLst>
          </a:prstGeom>
          <a:solidFill>
            <a:schemeClr val="bg1">
              <a:alpha val="70000"/>
            </a:schemeClr>
          </a:solidFill>
          <a:ln w="9525" cmpd="sng">
            <a:solidFill>
              <a:srgbClr val="C00000"/>
            </a:solidFill>
          </a:ln>
        </p:spPr>
        <p:txBody>
          <a:bodyPr vert="horz" wrap="square" lIns="107997" tIns="0" rIns="107997" bIns="0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党员</a:t>
            </a:r>
            <a:endParaRPr lang="en-US" altLang="zh-CN" sz="20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540</a:t>
            </a:r>
            <a:r>
              <a:rPr lang="zh-CN" altLang="en-US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人</a:t>
            </a:r>
          </a:p>
        </p:txBody>
      </p:sp>
      <p:sp>
        <p:nvSpPr>
          <p:cNvPr id="10" name="同侧圆角矩形 17"/>
          <p:cNvSpPr/>
          <p:nvPr/>
        </p:nvSpPr>
        <p:spPr>
          <a:xfrm>
            <a:off x="4254853" y="3288003"/>
            <a:ext cx="1699293" cy="1885830"/>
          </a:xfrm>
          <a:prstGeom prst="round2SameRect">
            <a:avLst>
              <a:gd name="adj1" fmla="val 9413"/>
              <a:gd name="adj2" fmla="val 0"/>
            </a:avLst>
          </a:prstGeom>
          <a:solidFill>
            <a:schemeClr val="bg1">
              <a:alpha val="70000"/>
            </a:schemeClr>
          </a:solidFill>
          <a:ln w="9525" cmpd="sng">
            <a:solidFill>
              <a:srgbClr val="C00000"/>
            </a:solidFill>
          </a:ln>
        </p:spPr>
        <p:txBody>
          <a:bodyPr vert="horz" wrap="square" lIns="107997" tIns="0" rIns="107997" bIns="0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在职党员</a:t>
            </a:r>
            <a:endParaRPr lang="en-US" altLang="zh-CN" sz="20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455</a:t>
            </a:r>
            <a:r>
              <a:rPr lang="zh-CN" altLang="en-US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人</a:t>
            </a:r>
          </a:p>
        </p:txBody>
      </p:sp>
      <p:sp>
        <p:nvSpPr>
          <p:cNvPr id="11" name="同侧圆角矩形 19"/>
          <p:cNvSpPr/>
          <p:nvPr/>
        </p:nvSpPr>
        <p:spPr>
          <a:xfrm>
            <a:off x="6292940" y="3288003"/>
            <a:ext cx="1699293" cy="1885830"/>
          </a:xfrm>
          <a:prstGeom prst="round2SameRect">
            <a:avLst>
              <a:gd name="adj1" fmla="val 10622"/>
              <a:gd name="adj2" fmla="val 0"/>
            </a:avLst>
          </a:prstGeom>
          <a:solidFill>
            <a:schemeClr val="bg1">
              <a:alpha val="70000"/>
            </a:schemeClr>
          </a:solidFill>
          <a:ln w="9525" cmpd="sng">
            <a:solidFill>
              <a:srgbClr val="C00000"/>
            </a:solidFill>
          </a:ln>
        </p:spPr>
        <p:txBody>
          <a:bodyPr vert="horz" wrap="square" lIns="107997" tIns="0" rIns="107997" bIns="0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下属党总支</a:t>
            </a:r>
            <a:endParaRPr lang="en-US" altLang="zh-CN" sz="20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3</a:t>
            </a:r>
            <a:r>
              <a:rPr lang="zh-CN" altLang="en-US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个</a:t>
            </a:r>
          </a:p>
        </p:txBody>
      </p:sp>
      <p:sp>
        <p:nvSpPr>
          <p:cNvPr id="12" name="同侧圆角矩形 21"/>
          <p:cNvSpPr/>
          <p:nvPr/>
        </p:nvSpPr>
        <p:spPr>
          <a:xfrm>
            <a:off x="8331025" y="3288003"/>
            <a:ext cx="1699293" cy="1885830"/>
          </a:xfrm>
          <a:prstGeom prst="round2SameRect">
            <a:avLst>
              <a:gd name="adj1" fmla="val 10017"/>
              <a:gd name="adj2" fmla="val 0"/>
            </a:avLst>
          </a:prstGeom>
          <a:solidFill>
            <a:schemeClr val="bg1">
              <a:alpha val="70000"/>
            </a:schemeClr>
          </a:solidFill>
          <a:ln w="9525" cmpd="sng">
            <a:solidFill>
              <a:srgbClr val="C00000"/>
            </a:solidFill>
          </a:ln>
        </p:spPr>
        <p:txBody>
          <a:bodyPr vert="horz" wrap="square" lIns="107997" tIns="0" rIns="107997" bIns="0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党支部</a:t>
            </a:r>
            <a:endParaRPr lang="en-US" altLang="zh-CN" sz="20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29</a:t>
            </a:r>
            <a:r>
              <a:rPr lang="zh-CN" altLang="en-US" sz="20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个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388996" y="922299"/>
            <a:ext cx="5251076" cy="1197819"/>
            <a:chOff x="3641264" y="1068702"/>
            <a:chExt cx="5251733" cy="1197541"/>
          </a:xfrm>
        </p:grpSpPr>
        <p:sp>
          <p:nvSpPr>
            <p:cNvPr id="15" name="TextBox 59"/>
            <p:cNvSpPr>
              <a:spLocks noChangeArrowheads="1"/>
            </p:cNvSpPr>
            <p:nvPr/>
          </p:nvSpPr>
          <p:spPr bwMode="auto">
            <a:xfrm flipH="1">
              <a:off x="4652411" y="1401981"/>
              <a:ext cx="3174536" cy="58463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厅系统先进单位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1264" y="1068702"/>
              <a:ext cx="1311779" cy="119754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1218" y="1068702"/>
              <a:ext cx="1311779" cy="1197541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1154185" y="5509397"/>
            <a:ext cx="10232946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sz="37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学习型    服务型    创新型</a:t>
            </a:r>
          </a:p>
        </p:txBody>
      </p:sp>
      <p:pic>
        <p:nvPicPr>
          <p:cNvPr id="19" name="Picture 2" descr="图片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9" y="389989"/>
            <a:ext cx="3823900" cy="55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创新亮点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491674" y="2802039"/>
            <a:ext cx="2796220" cy="2936335"/>
            <a:chOff x="8504553" y="2617516"/>
            <a:chExt cx="2796220" cy="2936335"/>
          </a:xfrm>
        </p:grpSpPr>
        <p:sp>
          <p:nvSpPr>
            <p:cNvPr id="58" name="灰色圆形背景"/>
            <p:cNvSpPr>
              <a:spLocks noChangeArrowheads="1"/>
            </p:cNvSpPr>
            <p:nvPr/>
          </p:nvSpPr>
          <p:spPr bwMode="auto">
            <a:xfrm>
              <a:off x="8793306" y="3156968"/>
              <a:ext cx="2239308" cy="2239955"/>
            </a:xfrm>
            <a:custGeom>
              <a:avLst/>
              <a:gdLst>
                <a:gd name="G0" fmla="+- 411 0 0"/>
                <a:gd name="G1" fmla="+- 21600 0 411"/>
                <a:gd name="G2" fmla="+- 21600 0 4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11" y="10800"/>
                  </a:moveTo>
                  <a:cubicBezTo>
                    <a:pt x="411" y="16538"/>
                    <a:pt x="5062" y="21189"/>
                    <a:pt x="10800" y="21189"/>
                  </a:cubicBezTo>
                  <a:cubicBezTo>
                    <a:pt x="16538" y="21189"/>
                    <a:pt x="21189" y="16538"/>
                    <a:pt x="21189" y="10800"/>
                  </a:cubicBezTo>
                  <a:cubicBezTo>
                    <a:pt x="21189" y="5062"/>
                    <a:pt x="16538" y="411"/>
                    <a:pt x="10800" y="411"/>
                  </a:cubicBezTo>
                  <a:cubicBezTo>
                    <a:pt x="5062" y="411"/>
                    <a:pt x="411" y="5062"/>
                    <a:pt x="411" y="10800"/>
                  </a:cubicBezTo>
                  <a:close/>
                </a:path>
              </a:pathLst>
            </a:custGeom>
            <a:solidFill>
              <a:srgbClr val="C00000"/>
            </a:solidFill>
            <a:ln w="22225">
              <a:solidFill>
                <a:srgbClr val="C00000"/>
              </a:soli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3990" tIns="31995" rIns="63990" bIns="31995" rtlCol="0" anchor="ctr"/>
            <a:lstStyle/>
            <a:p>
              <a:pPr algn="ctr"/>
              <a:endParaRPr lang="zh-CN" altLang="zh-CN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9447404" y="2617516"/>
              <a:ext cx="1007944" cy="1007433"/>
              <a:chOff x="8818304" y="362364"/>
              <a:chExt cx="2124000" cy="2124000"/>
            </a:xfrm>
            <a:solidFill>
              <a:srgbClr val="C00000"/>
            </a:solidFill>
          </p:grpSpPr>
          <p:sp>
            <p:nvSpPr>
              <p:cNvPr id="60" name="Freeform 13"/>
              <p:cNvSpPr/>
              <p:nvPr/>
            </p:nvSpPr>
            <p:spPr bwMode="auto">
              <a:xfrm>
                <a:off x="8818304" y="362364"/>
                <a:ext cx="2124000" cy="2124000"/>
              </a:xfrm>
              <a:prstGeom prst="ellipse">
                <a:avLst/>
              </a:prstGeom>
              <a:grpFill/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/>
              <p:nvPr/>
            </p:nvSpPr>
            <p:spPr bwMode="auto">
              <a:xfrm>
                <a:off x="8944304" y="488364"/>
                <a:ext cx="1872000" cy="1872000"/>
              </a:xfrm>
              <a:prstGeom prst="ellipse">
                <a:avLst/>
              </a:prstGeom>
              <a:grpFill/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组合 61"/>
            <p:cNvGrpSpPr>
              <a:grpSpLocks noChangeAspect="1"/>
            </p:cNvGrpSpPr>
            <p:nvPr/>
          </p:nvGrpSpPr>
          <p:grpSpPr>
            <a:xfrm>
              <a:off x="8504553" y="4538385"/>
              <a:ext cx="1007944" cy="1007433"/>
              <a:chOff x="8818304" y="362364"/>
              <a:chExt cx="2124000" cy="2124000"/>
            </a:xfrm>
            <a:solidFill>
              <a:srgbClr val="C00000"/>
            </a:solidFill>
          </p:grpSpPr>
          <p:sp>
            <p:nvSpPr>
              <p:cNvPr id="63" name="Freeform 13"/>
              <p:cNvSpPr/>
              <p:nvPr/>
            </p:nvSpPr>
            <p:spPr bwMode="auto">
              <a:xfrm>
                <a:off x="8818304" y="362364"/>
                <a:ext cx="2124000" cy="2124000"/>
              </a:xfrm>
              <a:prstGeom prst="ellipse">
                <a:avLst/>
              </a:prstGeom>
              <a:grpFill/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" name="Freeform 13"/>
              <p:cNvSpPr/>
              <p:nvPr/>
            </p:nvSpPr>
            <p:spPr bwMode="auto">
              <a:xfrm>
                <a:off x="8944304" y="488364"/>
                <a:ext cx="1872000" cy="1872000"/>
              </a:xfrm>
              <a:prstGeom prst="ellipse">
                <a:avLst/>
              </a:prstGeom>
              <a:grpFill/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5" name="组合 64"/>
            <p:cNvGrpSpPr>
              <a:grpSpLocks noChangeAspect="1"/>
            </p:cNvGrpSpPr>
            <p:nvPr/>
          </p:nvGrpSpPr>
          <p:grpSpPr>
            <a:xfrm>
              <a:off x="10292829" y="4546418"/>
              <a:ext cx="1007944" cy="1007433"/>
              <a:chOff x="8818304" y="362364"/>
              <a:chExt cx="2124000" cy="2124000"/>
            </a:xfrm>
            <a:solidFill>
              <a:srgbClr val="C00000"/>
            </a:solidFill>
          </p:grpSpPr>
          <p:sp>
            <p:nvSpPr>
              <p:cNvPr id="66" name="Freeform 13"/>
              <p:cNvSpPr/>
              <p:nvPr/>
            </p:nvSpPr>
            <p:spPr bwMode="auto">
              <a:xfrm>
                <a:off x="8818304" y="362364"/>
                <a:ext cx="2124000" cy="2124000"/>
              </a:xfrm>
              <a:prstGeom prst="ellipse">
                <a:avLst/>
              </a:prstGeom>
              <a:grpFill/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Freeform 13"/>
              <p:cNvSpPr/>
              <p:nvPr/>
            </p:nvSpPr>
            <p:spPr bwMode="auto">
              <a:xfrm>
                <a:off x="8944304" y="488364"/>
                <a:ext cx="1872000" cy="1872000"/>
              </a:xfrm>
              <a:prstGeom prst="ellipse">
                <a:avLst/>
              </a:prstGeom>
              <a:grpFill/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9251304" y="3624949"/>
              <a:ext cx="1291170" cy="1290517"/>
              <a:chOff x="2581395" y="3111134"/>
              <a:chExt cx="1936864" cy="1936864"/>
            </a:xfrm>
            <a:solidFill>
              <a:srgbClr val="E7211A"/>
            </a:solidFill>
          </p:grpSpPr>
          <p:grpSp>
            <p:nvGrpSpPr>
              <p:cNvPr id="70" name="组合 69"/>
              <p:cNvGrpSpPr>
                <a:grpSpLocks noChangeAspect="1"/>
              </p:cNvGrpSpPr>
              <p:nvPr/>
            </p:nvGrpSpPr>
            <p:grpSpPr>
              <a:xfrm>
                <a:off x="2581395" y="3111134"/>
                <a:ext cx="1936864" cy="1936864"/>
                <a:chOff x="8818304" y="362364"/>
                <a:chExt cx="2124000" cy="2124000"/>
              </a:xfrm>
              <a:grpFill/>
            </p:grpSpPr>
            <p:sp>
              <p:nvSpPr>
                <p:cNvPr id="72" name="Freeform 13"/>
                <p:cNvSpPr/>
                <p:nvPr/>
              </p:nvSpPr>
              <p:spPr bwMode="auto">
                <a:xfrm>
                  <a:off x="8818304" y="362364"/>
                  <a:ext cx="2124000" cy="2124000"/>
                </a:xfrm>
                <a:prstGeom prst="ellipse">
                  <a:avLst/>
                </a:prstGeom>
                <a:solidFill>
                  <a:srgbClr val="C00000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3" name="Freeform 13"/>
                <p:cNvSpPr/>
                <p:nvPr/>
              </p:nvSpPr>
              <p:spPr bwMode="auto">
                <a:xfrm>
                  <a:off x="8944304" y="506070"/>
                  <a:ext cx="1871999" cy="1872000"/>
                </a:xfrm>
                <a:prstGeom prst="ellipse">
                  <a:avLst/>
                </a:prstGeom>
                <a:solidFill>
                  <a:srgbClr val="C00000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1" name="矩形 108"/>
              <p:cNvSpPr>
                <a:spLocks noChangeArrowheads="1"/>
              </p:cNvSpPr>
              <p:nvPr/>
            </p:nvSpPr>
            <p:spPr bwMode="auto">
              <a:xfrm>
                <a:off x="2621036" y="3906225"/>
                <a:ext cx="1836265" cy="5398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ts val="1510"/>
                  </a:lnSpc>
                </a:pPr>
                <a:r>
                  <a:rPr lang="zh-CN" altLang="en-US" sz="3200" spc="-100" dirty="0">
                    <a:solidFill>
                      <a:srgbClr val="FFC000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微软雅黑" panose="020B0503020204020204" pitchFamily="34" charset="-122"/>
                  </a:rPr>
                  <a:t>探索</a:t>
                </a:r>
              </a:p>
            </p:txBody>
          </p:sp>
        </p:grpSp>
        <p:sp>
          <p:nvSpPr>
            <p:cNvPr id="74" name="矩形 113"/>
            <p:cNvSpPr>
              <a:spLocks noChangeArrowheads="1"/>
            </p:cNvSpPr>
            <p:nvPr/>
          </p:nvSpPr>
          <p:spPr bwMode="auto">
            <a:xfrm>
              <a:off x="9512673" y="2991018"/>
              <a:ext cx="877409" cy="28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3990" tIns="31995" rIns="63990" bIns="31995">
              <a:spAutoFit/>
            </a:bodyPr>
            <a:lstStyle/>
            <a:p>
              <a:pPr algn="ctr">
                <a:lnSpc>
                  <a:spcPts val="1510"/>
                </a:lnSpc>
              </a:pPr>
              <a:r>
                <a:rPr lang="zh-CN" altLang="en-US" sz="2000" spc="-1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微软雅黑" panose="020B0503020204020204" pitchFamily="34" charset="-122"/>
                </a:rPr>
                <a:t>新思路</a:t>
              </a:r>
            </a:p>
          </p:txBody>
        </p:sp>
        <p:sp>
          <p:nvSpPr>
            <p:cNvPr id="75" name="矩形 123"/>
            <p:cNvSpPr>
              <a:spLocks noChangeArrowheads="1"/>
            </p:cNvSpPr>
            <p:nvPr/>
          </p:nvSpPr>
          <p:spPr bwMode="auto">
            <a:xfrm>
              <a:off x="8569821" y="4930385"/>
              <a:ext cx="877409" cy="28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3990" tIns="31995" rIns="63990" bIns="31995">
              <a:spAutoFit/>
            </a:bodyPr>
            <a:lstStyle/>
            <a:p>
              <a:pPr algn="ctr">
                <a:lnSpc>
                  <a:spcPts val="1510"/>
                </a:lnSpc>
              </a:pPr>
              <a:r>
                <a:rPr lang="zh-CN" altLang="en-US" sz="2000" spc="-1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微软雅黑" panose="020B0503020204020204" pitchFamily="34" charset="-122"/>
                </a:rPr>
                <a:t>新路径</a:t>
              </a:r>
            </a:p>
          </p:txBody>
        </p:sp>
        <p:sp>
          <p:nvSpPr>
            <p:cNvPr id="76" name="矩形 118"/>
            <p:cNvSpPr>
              <a:spLocks noChangeArrowheads="1"/>
            </p:cNvSpPr>
            <p:nvPr/>
          </p:nvSpPr>
          <p:spPr bwMode="auto">
            <a:xfrm>
              <a:off x="10362710" y="4923904"/>
              <a:ext cx="877409" cy="28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3990" tIns="31995" rIns="63990" bIns="31995">
              <a:spAutoFit/>
            </a:bodyPr>
            <a:lstStyle/>
            <a:p>
              <a:pPr algn="ctr">
                <a:lnSpc>
                  <a:spcPts val="1510"/>
                </a:lnSpc>
              </a:pPr>
              <a:r>
                <a:rPr lang="zh-CN" altLang="en-US" sz="2000" spc="-1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微软雅黑" panose="020B0503020204020204" pitchFamily="34" charset="-122"/>
                </a:rPr>
                <a:t>新措施</a:t>
              </a:r>
            </a:p>
          </p:txBody>
        </p:sp>
      </p:grpSp>
      <p:sp>
        <p:nvSpPr>
          <p:cNvPr id="77" name="矩形 76"/>
          <p:cNvSpPr/>
          <p:nvPr/>
        </p:nvSpPr>
        <p:spPr>
          <a:xfrm>
            <a:off x="2781776" y="1346721"/>
            <a:ext cx="7007682" cy="707886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-2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突出服务中心   发挥党建效能</a:t>
            </a:r>
            <a:endParaRPr lang="zh-CN" altLang="en-US" sz="4000" b="1" spc="-2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78" name="矩形: 圆角 17"/>
          <p:cNvSpPr/>
          <p:nvPr/>
        </p:nvSpPr>
        <p:spPr>
          <a:xfrm>
            <a:off x="1753870" y="2522220"/>
            <a:ext cx="2644140" cy="1301115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effectLst>
            <a:reflection blurRad="6350" stA="52000" endA="300" endPos="2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党建工作</a:t>
            </a:r>
          </a:p>
        </p:txBody>
      </p:sp>
      <p:sp>
        <p:nvSpPr>
          <p:cNvPr id="79" name="矩形: 圆角 19"/>
          <p:cNvSpPr/>
          <p:nvPr/>
        </p:nvSpPr>
        <p:spPr>
          <a:xfrm>
            <a:off x="5740400" y="2524125"/>
            <a:ext cx="2519680" cy="1301115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effectLst>
            <a:reflection blurRad="6350" stA="52000" endA="300" endPos="2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pc="-1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业务工作</a:t>
            </a:r>
            <a:endParaRPr lang="zh-CN" altLang="en-US" sz="2800" spc="-1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80" name="矩形: 圆角 17"/>
          <p:cNvSpPr/>
          <p:nvPr/>
        </p:nvSpPr>
        <p:spPr>
          <a:xfrm>
            <a:off x="1753757" y="4060001"/>
            <a:ext cx="6506556" cy="1932007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effectLst>
            <a:reflection blurRad="6350" stA="52000" endA="300" endPos="2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spc="-1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突出</a:t>
            </a:r>
            <a:r>
              <a:rPr lang="zh-CN" altLang="en-US" sz="2800" spc="-100" dirty="0" smtClean="0">
                <a:solidFill>
                  <a:schemeClr val="accent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问题导向</a:t>
            </a:r>
            <a:r>
              <a:rPr lang="zh-CN" altLang="en-US" sz="2800" spc="-1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、</a:t>
            </a:r>
            <a:r>
              <a:rPr lang="zh-CN" altLang="en-US" sz="2800" spc="-100" dirty="0">
                <a:solidFill>
                  <a:schemeClr val="accent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发展导向</a:t>
            </a:r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、</a:t>
            </a:r>
            <a:r>
              <a:rPr lang="zh-CN" altLang="en-US" sz="2800" spc="-100" dirty="0">
                <a:solidFill>
                  <a:schemeClr val="accent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工作导向</a:t>
            </a:r>
            <a:endParaRPr lang="zh-CN" altLang="en-US" sz="2800" spc="-1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探索机制创新、模式创新、方法创新</a:t>
            </a:r>
            <a:endParaRPr lang="zh-CN" altLang="en-US" sz="2800" spc="-1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发挥先进引领、模范示范作用</a:t>
            </a:r>
            <a:endParaRPr lang="zh-CN" altLang="en-US" sz="2400" spc="-1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" name="左右箭头 1"/>
          <p:cNvSpPr/>
          <p:nvPr/>
        </p:nvSpPr>
        <p:spPr>
          <a:xfrm>
            <a:off x="4632159" y="3039730"/>
            <a:ext cx="756920" cy="421640"/>
          </a:xfrm>
          <a:prstGeom prst="left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9" y="389989"/>
            <a:ext cx="3823900" cy="55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创新亮点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781776" y="1346721"/>
            <a:ext cx="7007682" cy="707886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b="1" spc="-2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打破组织界限  激发党员活力</a:t>
            </a:r>
            <a:endParaRPr lang="zh-CN" altLang="en-US" sz="4000" b="1" spc="-2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PA-1022155"/>
          <p:cNvSpPr txBox="1"/>
          <p:nvPr>
            <p:custDataLst>
              <p:tags r:id="rId1"/>
            </p:custDataLst>
          </p:nvPr>
        </p:nvSpPr>
        <p:spPr>
          <a:xfrm>
            <a:off x="4782938" y="4716095"/>
            <a:ext cx="6340469" cy="13912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chemeClr val="tx1"/>
                </a:solidFill>
                <a:latin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auto">
              <a:lnSpc>
                <a:spcPts val="3380"/>
              </a:lnSpc>
            </a:pPr>
            <a:r>
              <a:rPr lang="en-US" altLang="zh-CN" sz="2400" b="1" spc="-100" dirty="0" smtClean="0">
                <a:solidFill>
                  <a:srgbClr val="7030A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    </a:t>
            </a:r>
            <a:r>
              <a:rPr lang="zh-CN" altLang="en-US" sz="2400" b="1" spc="-100" dirty="0" smtClean="0">
                <a:solidFill>
                  <a:srgbClr val="7030A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通过</a:t>
            </a:r>
            <a:r>
              <a:rPr lang="zh-CN" altLang="en-US" sz="2400" b="1" spc="-100" dirty="0">
                <a:solidFill>
                  <a:srgbClr val="7030A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小而活的载体，结合工作实际，让每位党员乐于参与、便于参与，增强了党支部工作的生机和活力。</a:t>
            </a:r>
          </a:p>
        </p:txBody>
      </p:sp>
      <p:sp>
        <p:nvSpPr>
          <p:cNvPr id="26" name="PA-1022156"/>
          <p:cNvSpPr/>
          <p:nvPr>
            <p:custDataLst>
              <p:tags r:id="rId2"/>
            </p:custDataLst>
          </p:nvPr>
        </p:nvSpPr>
        <p:spPr>
          <a:xfrm>
            <a:off x="3951428" y="2603351"/>
            <a:ext cx="7764028" cy="3711388"/>
          </a:xfrm>
          <a:prstGeom prst="rect">
            <a:avLst/>
          </a:prstGeom>
          <a:noFill/>
          <a:ln>
            <a:solidFill>
              <a:srgbClr val="C00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27" name="PA-1022157" descr="图片包含 游戏机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60" y="1804286"/>
            <a:ext cx="4774557" cy="4774557"/>
          </a:xfrm>
          <a:prstGeom prst="rect">
            <a:avLst/>
          </a:prstGeom>
        </p:spPr>
      </p:pic>
      <p:sp>
        <p:nvSpPr>
          <p:cNvPr id="28" name="PA-102292"/>
          <p:cNvSpPr/>
          <p:nvPr>
            <p:custDataLst>
              <p:tags r:id="rId4"/>
            </p:custDataLst>
          </p:nvPr>
        </p:nvSpPr>
        <p:spPr bwMode="auto">
          <a:xfrm>
            <a:off x="4815212" y="3173579"/>
            <a:ext cx="4705306" cy="591510"/>
          </a:xfrm>
          <a:prstGeom prst="rect">
            <a:avLst/>
          </a:prstGeom>
          <a:solidFill>
            <a:srgbClr val="C0000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组织共建和模范引领“</a:t>
            </a:r>
            <a:r>
              <a:rPr lang="en-US" altLang="zh-CN" sz="28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1+1”</a:t>
            </a:r>
            <a:endParaRPr lang="zh-CN" altLang="en-US" sz="2800" dirty="0">
              <a:solidFill>
                <a:srgbClr val="FFFDF8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9" name="PA-102293"/>
          <p:cNvSpPr/>
          <p:nvPr>
            <p:custDataLst>
              <p:tags r:id="rId5"/>
            </p:custDataLst>
          </p:nvPr>
        </p:nvSpPr>
        <p:spPr bwMode="auto">
          <a:xfrm>
            <a:off x="4815212" y="3884852"/>
            <a:ext cx="5652542" cy="591510"/>
          </a:xfrm>
          <a:prstGeom prst="rect">
            <a:avLst/>
          </a:prstGeom>
          <a:solidFill>
            <a:srgbClr val="C0000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spc="-1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各基层</a:t>
            </a:r>
            <a:r>
              <a:rPr lang="zh-CN" altLang="en-US" sz="2800" spc="-100" dirty="0" smtClean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党组织</a:t>
            </a:r>
            <a:r>
              <a:rPr lang="zh-CN" altLang="en-US" sz="2800" spc="-100" dirty="0" smtClean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上下</a:t>
            </a:r>
            <a:r>
              <a:rPr lang="zh-CN" altLang="en-US" sz="2800" spc="-1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联动、左右交流</a:t>
            </a:r>
            <a:endParaRPr lang="en-US" altLang="zh-CN" sz="2800" spc="-100" dirty="0">
              <a:solidFill>
                <a:srgbClr val="FFC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4446" y="251485"/>
            <a:ext cx="2181689" cy="1157403"/>
          </a:xfrm>
          <a:prstGeom prst="rect">
            <a:avLst/>
          </a:prstGeom>
        </p:spPr>
      </p:pic>
      <p:sp>
        <p:nvSpPr>
          <p:cNvPr id="5" name="文本框 3"/>
          <p:cNvSpPr txBox="1"/>
          <p:nvPr/>
        </p:nvSpPr>
        <p:spPr>
          <a:xfrm>
            <a:off x="3059681" y="2834903"/>
            <a:ext cx="6240128" cy="61277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汇报结束。敬请批评指正。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68450" y="1856740"/>
            <a:ext cx="9309735" cy="68961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“</a:t>
            </a:r>
            <a:r>
              <a:rPr lang="en-US" altLang="zh-CN" sz="3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1+1</a:t>
            </a:r>
            <a:r>
              <a:rPr lang="zh-CN" altLang="en-US" sz="3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”共建共</a:t>
            </a:r>
            <a:r>
              <a:rPr lang="zh-CN" altLang="en-US" sz="3700" b="1" dirty="0" smtClean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创     打造</a:t>
            </a:r>
            <a:r>
              <a:rPr lang="zh-CN" altLang="en-US" sz="3700" b="1" dirty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“三型”基层党组织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50141" y="1192823"/>
            <a:ext cx="699409" cy="64655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prstClr val="whit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01</a:t>
            </a:r>
            <a:endParaRPr lang="zh-CN" altLang="en-US" sz="2400" b="1" dirty="0">
              <a:solidFill>
                <a:prstClr val="white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" name="圆角矩形 12"/>
          <p:cNvSpPr/>
          <p:nvPr/>
        </p:nvSpPr>
        <p:spPr>
          <a:xfrm>
            <a:off x="6275289" y="1192823"/>
            <a:ext cx="3059867" cy="64655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lvl="0" algn="ctr"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基本情况</a:t>
            </a:r>
            <a:endParaRPr lang="zh-CN" altLang="en-US" sz="3200" b="1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" name="圆角矩形 14"/>
          <p:cNvSpPr/>
          <p:nvPr/>
        </p:nvSpPr>
        <p:spPr>
          <a:xfrm>
            <a:off x="5350141" y="2042552"/>
            <a:ext cx="699409" cy="64655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prstClr val="whit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02</a:t>
            </a:r>
            <a:endParaRPr lang="zh-CN" altLang="en-US" sz="2400" b="1" dirty="0">
              <a:solidFill>
                <a:prstClr val="white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" name="圆角矩形 15"/>
          <p:cNvSpPr/>
          <p:nvPr/>
        </p:nvSpPr>
        <p:spPr>
          <a:xfrm>
            <a:off x="6275289" y="2042552"/>
            <a:ext cx="3067789" cy="64655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具体做法</a:t>
            </a:r>
          </a:p>
        </p:txBody>
      </p:sp>
      <p:sp>
        <p:nvSpPr>
          <p:cNvPr id="6" name="圆角矩形 16"/>
          <p:cNvSpPr/>
          <p:nvPr/>
        </p:nvSpPr>
        <p:spPr>
          <a:xfrm>
            <a:off x="5350141" y="2892284"/>
            <a:ext cx="699409" cy="64655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prstClr val="whit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03</a:t>
            </a:r>
            <a:endParaRPr lang="zh-CN" altLang="en-US" sz="2400" b="1" dirty="0">
              <a:solidFill>
                <a:prstClr val="white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7" name="圆角矩形 17"/>
          <p:cNvSpPr/>
          <p:nvPr/>
        </p:nvSpPr>
        <p:spPr>
          <a:xfrm>
            <a:off x="6275287" y="2892284"/>
            <a:ext cx="3051413" cy="64655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创新亮点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 contrast="30000"/>
                    </a14:imgEffect>
                    <a14:imgEffect>
                      <a14:sharpenSoften amoun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151" y="2517949"/>
            <a:ext cx="1219691" cy="1249296"/>
          </a:xfrm>
          <a:prstGeom prst="rect">
            <a:avLst/>
          </a:prstGeom>
        </p:spPr>
      </p:pic>
      <p:sp>
        <p:nvSpPr>
          <p:cNvPr id="14" name="TextBox 26"/>
          <p:cNvSpPr txBox="1"/>
          <p:nvPr/>
        </p:nvSpPr>
        <p:spPr>
          <a:xfrm>
            <a:off x="2306157" y="967636"/>
            <a:ext cx="1385252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b="1" spc="756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zh-CN" altLang="en-US" sz="5400" b="1" spc="756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16" name="Picture 2" descr="图片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0124" y="493916"/>
            <a:ext cx="4219431" cy="1685181"/>
            <a:chOff x="3260326" y="1195391"/>
            <a:chExt cx="3164985" cy="1263593"/>
          </a:xfrm>
        </p:grpSpPr>
        <p:sp>
          <p:nvSpPr>
            <p:cNvPr id="3" name="TextBox 11"/>
            <p:cNvSpPr txBox="1"/>
            <p:nvPr/>
          </p:nvSpPr>
          <p:spPr>
            <a:xfrm>
              <a:off x="4364378" y="1676404"/>
              <a:ext cx="2060933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00" b="1" dirty="0">
                  <a:solidFill>
                    <a:srgbClr val="C00000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第一部分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206240" y="2199625"/>
              <a:ext cx="181417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0326" y="1622155"/>
              <a:ext cx="823546" cy="83682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09491">
              <a:off x="4801665" y="1195391"/>
              <a:ext cx="682895" cy="527111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4340622" y="2439832"/>
            <a:ext cx="5050786" cy="110825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6400" b="1" spc="-2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基本情况</a:t>
            </a:r>
            <a:endParaRPr lang="zh-CN" altLang="en-US" sz="6400" b="1" spc="-200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9" name="Picture 2" descr="图片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294290" y="389989"/>
            <a:ext cx="6034949" cy="55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基本概况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450995" y="955725"/>
            <a:ext cx="5672386" cy="1197819"/>
            <a:chOff x="2968889" y="1059737"/>
            <a:chExt cx="5673083" cy="1197541"/>
          </a:xfrm>
        </p:grpSpPr>
        <p:sp>
          <p:nvSpPr>
            <p:cNvPr id="31" name="TextBox 59"/>
            <p:cNvSpPr>
              <a:spLocks noChangeArrowheads="1"/>
            </p:cNvSpPr>
            <p:nvPr/>
          </p:nvSpPr>
          <p:spPr bwMode="auto">
            <a:xfrm flipH="1">
              <a:off x="3820448" y="1366119"/>
              <a:ext cx="3917950" cy="58463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党支部标准化建设</a:t>
              </a: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8889" y="1059737"/>
              <a:ext cx="1311773" cy="119754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190" y="1059737"/>
              <a:ext cx="1311782" cy="1197541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67856"/>
            <a:ext cx="2795739" cy="2703370"/>
          </a:xfrm>
          <a:prstGeom prst="rect">
            <a:avLst/>
          </a:prstGeom>
        </p:spPr>
      </p:pic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3014384" y="3543102"/>
            <a:ext cx="2903220" cy="623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852" tIns="27426" rIns="54852" bIns="2742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5849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“五有”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党支部</a:t>
            </a:r>
          </a:p>
        </p:txBody>
      </p:sp>
      <p:sp>
        <p:nvSpPr>
          <p:cNvPr id="62" name="正五边形 61"/>
          <p:cNvSpPr/>
          <p:nvPr/>
        </p:nvSpPr>
        <p:spPr>
          <a:xfrm>
            <a:off x="6735297" y="2943739"/>
            <a:ext cx="3052815" cy="2907745"/>
          </a:xfrm>
          <a:prstGeom prst="pentagon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790" tIns="32895" rIns="65790" bIns="32895" anchor="ctr"/>
          <a:lstStyle/>
          <a:p>
            <a:pPr algn="ctr" defTabSz="789305">
              <a:defRPr/>
            </a:pPr>
            <a:endParaRPr lang="zh-CN" altLang="en-US" sz="16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3" name="任意多边形 62"/>
          <p:cNvSpPr>
            <a:spLocks noChangeAspect="1"/>
          </p:cNvSpPr>
          <p:nvPr/>
        </p:nvSpPr>
        <p:spPr>
          <a:xfrm>
            <a:off x="7539634" y="2349699"/>
            <a:ext cx="1476137" cy="1475959"/>
          </a:xfrm>
          <a:custGeom>
            <a:avLst/>
            <a:gdLst>
              <a:gd name="connsiteX0" fmla="*/ 0 w 1057476"/>
              <a:gd name="connsiteY0" fmla="*/ 528738 h 1057476"/>
              <a:gd name="connsiteX1" fmla="*/ 528738 w 1057476"/>
              <a:gd name="connsiteY1" fmla="*/ 0 h 1057476"/>
              <a:gd name="connsiteX2" fmla="*/ 1057476 w 1057476"/>
              <a:gd name="connsiteY2" fmla="*/ 528738 h 1057476"/>
              <a:gd name="connsiteX3" fmla="*/ 528738 w 1057476"/>
              <a:gd name="connsiteY3" fmla="*/ 1057476 h 1057476"/>
              <a:gd name="connsiteX4" fmla="*/ 0 w 1057476"/>
              <a:gd name="connsiteY4" fmla="*/ 528738 h 105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7476" h="1057476">
                <a:moveTo>
                  <a:pt x="0" y="528738"/>
                </a:moveTo>
                <a:cubicBezTo>
                  <a:pt x="0" y="236724"/>
                  <a:pt x="236724" y="0"/>
                  <a:pt x="528738" y="0"/>
                </a:cubicBezTo>
                <a:cubicBezTo>
                  <a:pt x="820752" y="0"/>
                  <a:pt x="1057476" y="236724"/>
                  <a:pt x="1057476" y="528738"/>
                </a:cubicBezTo>
                <a:cubicBezTo>
                  <a:pt x="1057476" y="820752"/>
                  <a:pt x="820752" y="1057476"/>
                  <a:pt x="528738" y="1057476"/>
                </a:cubicBezTo>
                <a:cubicBezTo>
                  <a:pt x="236724" y="1057476"/>
                  <a:pt x="0" y="820752"/>
                  <a:pt x="0" y="528738"/>
                </a:cubicBez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spcCol="913" anchor="ctr"/>
          <a:lstStyle/>
          <a:p>
            <a:pPr algn="ctr" defTabSz="981075" fontAlgn="auto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坚强团结的领导班子</a:t>
            </a:r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>
            <a:off x="8965498" y="3243803"/>
            <a:ext cx="1570585" cy="1570396"/>
          </a:xfrm>
          <a:custGeom>
            <a:avLst/>
            <a:gdLst>
              <a:gd name="connsiteX0" fmla="*/ 0 w 1057476"/>
              <a:gd name="connsiteY0" fmla="*/ 528738 h 1057476"/>
              <a:gd name="connsiteX1" fmla="*/ 528738 w 1057476"/>
              <a:gd name="connsiteY1" fmla="*/ 0 h 1057476"/>
              <a:gd name="connsiteX2" fmla="*/ 1057476 w 1057476"/>
              <a:gd name="connsiteY2" fmla="*/ 528738 h 1057476"/>
              <a:gd name="connsiteX3" fmla="*/ 528738 w 1057476"/>
              <a:gd name="connsiteY3" fmla="*/ 1057476 h 1057476"/>
              <a:gd name="connsiteX4" fmla="*/ 0 w 1057476"/>
              <a:gd name="connsiteY4" fmla="*/ 528738 h 105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7476" h="1057476">
                <a:moveTo>
                  <a:pt x="0" y="528738"/>
                </a:moveTo>
                <a:cubicBezTo>
                  <a:pt x="0" y="236724"/>
                  <a:pt x="236724" y="0"/>
                  <a:pt x="528738" y="0"/>
                </a:cubicBezTo>
                <a:cubicBezTo>
                  <a:pt x="820752" y="0"/>
                  <a:pt x="1057476" y="236724"/>
                  <a:pt x="1057476" y="528738"/>
                </a:cubicBezTo>
                <a:cubicBezTo>
                  <a:pt x="1057476" y="820752"/>
                  <a:pt x="820752" y="1057476"/>
                  <a:pt x="528738" y="1057476"/>
                </a:cubicBezTo>
                <a:cubicBezTo>
                  <a:pt x="236724" y="1057476"/>
                  <a:pt x="0" y="820752"/>
                  <a:pt x="0" y="528738"/>
                </a:cubicBez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76588" tIns="176588" rIns="176588" bIns="176588" spcCol="913" anchor="ctr"/>
          <a:lstStyle/>
          <a:p>
            <a:pPr algn="ctr" defTabSz="981075" fontAlgn="auto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严格规范的组织生活</a:t>
            </a:r>
          </a:p>
        </p:txBody>
      </p:sp>
      <p:sp>
        <p:nvSpPr>
          <p:cNvPr id="65" name="任意多边形 64"/>
          <p:cNvSpPr>
            <a:spLocks noChangeAspect="1"/>
          </p:cNvSpPr>
          <p:nvPr/>
        </p:nvSpPr>
        <p:spPr>
          <a:xfrm>
            <a:off x="8461268" y="4885790"/>
            <a:ext cx="1453287" cy="1453111"/>
          </a:xfrm>
          <a:custGeom>
            <a:avLst/>
            <a:gdLst>
              <a:gd name="connsiteX0" fmla="*/ 0 w 1057476"/>
              <a:gd name="connsiteY0" fmla="*/ 528738 h 1057476"/>
              <a:gd name="connsiteX1" fmla="*/ 528738 w 1057476"/>
              <a:gd name="connsiteY1" fmla="*/ 0 h 1057476"/>
              <a:gd name="connsiteX2" fmla="*/ 1057476 w 1057476"/>
              <a:gd name="connsiteY2" fmla="*/ 528738 h 1057476"/>
              <a:gd name="connsiteX3" fmla="*/ 528738 w 1057476"/>
              <a:gd name="connsiteY3" fmla="*/ 1057476 h 1057476"/>
              <a:gd name="connsiteX4" fmla="*/ 0 w 1057476"/>
              <a:gd name="connsiteY4" fmla="*/ 528738 h 105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7476" h="1057476">
                <a:moveTo>
                  <a:pt x="0" y="528738"/>
                </a:moveTo>
                <a:cubicBezTo>
                  <a:pt x="0" y="236724"/>
                  <a:pt x="236724" y="0"/>
                  <a:pt x="528738" y="0"/>
                </a:cubicBezTo>
                <a:cubicBezTo>
                  <a:pt x="820752" y="0"/>
                  <a:pt x="1057476" y="236724"/>
                  <a:pt x="1057476" y="528738"/>
                </a:cubicBezTo>
                <a:cubicBezTo>
                  <a:pt x="1057476" y="820752"/>
                  <a:pt x="820752" y="1057476"/>
                  <a:pt x="528738" y="1057476"/>
                </a:cubicBezTo>
                <a:cubicBezTo>
                  <a:pt x="236724" y="1057476"/>
                  <a:pt x="0" y="820752"/>
                  <a:pt x="0" y="528738"/>
                </a:cubicBez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136525" rIns="0" bIns="136525" spcCol="913" anchor="ctr"/>
          <a:lstStyle/>
          <a:p>
            <a:pPr algn="ctr" defTabSz="981075" fontAlgn="auto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群众满意的作风形象</a:t>
            </a:r>
          </a:p>
        </p:txBody>
      </p:sp>
      <p:sp>
        <p:nvSpPr>
          <p:cNvPr id="66" name="任意多边形 65"/>
          <p:cNvSpPr>
            <a:spLocks noChangeAspect="1"/>
          </p:cNvSpPr>
          <p:nvPr/>
        </p:nvSpPr>
        <p:spPr>
          <a:xfrm>
            <a:off x="6618000" y="4862942"/>
            <a:ext cx="1500510" cy="1500330"/>
          </a:xfrm>
          <a:custGeom>
            <a:avLst/>
            <a:gdLst>
              <a:gd name="connsiteX0" fmla="*/ 0 w 1057476"/>
              <a:gd name="connsiteY0" fmla="*/ 528738 h 1057476"/>
              <a:gd name="connsiteX1" fmla="*/ 528738 w 1057476"/>
              <a:gd name="connsiteY1" fmla="*/ 0 h 1057476"/>
              <a:gd name="connsiteX2" fmla="*/ 1057476 w 1057476"/>
              <a:gd name="connsiteY2" fmla="*/ 528738 h 1057476"/>
              <a:gd name="connsiteX3" fmla="*/ 528738 w 1057476"/>
              <a:gd name="connsiteY3" fmla="*/ 1057476 h 1057476"/>
              <a:gd name="connsiteX4" fmla="*/ 0 w 1057476"/>
              <a:gd name="connsiteY4" fmla="*/ 528738 h 105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7476" h="1057476">
                <a:moveTo>
                  <a:pt x="0" y="528738"/>
                </a:moveTo>
                <a:cubicBezTo>
                  <a:pt x="0" y="236724"/>
                  <a:pt x="236724" y="0"/>
                  <a:pt x="528738" y="0"/>
                </a:cubicBezTo>
                <a:cubicBezTo>
                  <a:pt x="820752" y="0"/>
                  <a:pt x="1057476" y="236724"/>
                  <a:pt x="1057476" y="528738"/>
                </a:cubicBezTo>
                <a:cubicBezTo>
                  <a:pt x="1057476" y="820752"/>
                  <a:pt x="820752" y="1057476"/>
                  <a:pt x="528738" y="1057476"/>
                </a:cubicBezTo>
                <a:cubicBezTo>
                  <a:pt x="236724" y="1057476"/>
                  <a:pt x="0" y="820752"/>
                  <a:pt x="0" y="528738"/>
                </a:cubicBez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76588" tIns="176588" rIns="176588" bIns="176588" spcCol="913" anchor="ctr"/>
          <a:lstStyle/>
          <a:p>
            <a:pPr algn="ctr" defTabSz="981075" fontAlgn="auto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健全完善的制度体系</a:t>
            </a:r>
          </a:p>
        </p:txBody>
      </p:sp>
      <p:sp>
        <p:nvSpPr>
          <p:cNvPr id="67" name="任意多边形 66"/>
          <p:cNvSpPr>
            <a:spLocks noChangeAspect="1"/>
          </p:cNvSpPr>
          <p:nvPr/>
        </p:nvSpPr>
        <p:spPr>
          <a:xfrm>
            <a:off x="6045218" y="3269699"/>
            <a:ext cx="1520314" cy="1520131"/>
          </a:xfrm>
          <a:custGeom>
            <a:avLst/>
            <a:gdLst>
              <a:gd name="connsiteX0" fmla="*/ 0 w 1057476"/>
              <a:gd name="connsiteY0" fmla="*/ 528738 h 1057476"/>
              <a:gd name="connsiteX1" fmla="*/ 528738 w 1057476"/>
              <a:gd name="connsiteY1" fmla="*/ 0 h 1057476"/>
              <a:gd name="connsiteX2" fmla="*/ 1057476 w 1057476"/>
              <a:gd name="connsiteY2" fmla="*/ 528738 h 1057476"/>
              <a:gd name="connsiteX3" fmla="*/ 528738 w 1057476"/>
              <a:gd name="connsiteY3" fmla="*/ 1057476 h 1057476"/>
              <a:gd name="connsiteX4" fmla="*/ 0 w 1057476"/>
              <a:gd name="connsiteY4" fmla="*/ 528738 h 105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7476" h="1057476">
                <a:moveTo>
                  <a:pt x="0" y="528738"/>
                </a:moveTo>
                <a:cubicBezTo>
                  <a:pt x="0" y="236724"/>
                  <a:pt x="236724" y="0"/>
                  <a:pt x="528738" y="0"/>
                </a:cubicBezTo>
                <a:cubicBezTo>
                  <a:pt x="820752" y="0"/>
                  <a:pt x="1057476" y="236724"/>
                  <a:pt x="1057476" y="528738"/>
                </a:cubicBezTo>
                <a:cubicBezTo>
                  <a:pt x="1057476" y="820752"/>
                  <a:pt x="820752" y="1057476"/>
                  <a:pt x="528738" y="1057476"/>
                </a:cubicBezTo>
                <a:cubicBezTo>
                  <a:pt x="236724" y="1057476"/>
                  <a:pt x="0" y="820752"/>
                  <a:pt x="0" y="528738"/>
                </a:cubicBez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76588" tIns="176588" rIns="176588" bIns="176588" spcCol="913" anchor="ctr"/>
          <a:lstStyle/>
          <a:p>
            <a:pPr algn="ctr" defTabSz="981075" fontAlgn="auto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素质良好的党员队伍</a:t>
            </a: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294290" y="389989"/>
            <a:ext cx="6034949" cy="55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基本概况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67856"/>
            <a:ext cx="2795739" cy="2703370"/>
          </a:xfrm>
          <a:prstGeom prst="rect">
            <a:avLst/>
          </a:prstGeom>
        </p:spPr>
      </p:pic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773420" y="3637181"/>
            <a:ext cx="3780790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852" tIns="27426" rIns="54852" bIns="27426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5849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“</a:t>
            </a:r>
            <a:r>
              <a:rPr lang="en-US" altLang="zh-CN" sz="44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1+1</a:t>
            </a:r>
            <a:r>
              <a:rPr lang="zh-CN" altLang="en-US" sz="44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共建共创机制</a:t>
            </a:r>
          </a:p>
        </p:txBody>
      </p:sp>
      <p:sp>
        <p:nvSpPr>
          <p:cNvPr id="93" name="PA-102288"/>
          <p:cNvSpPr/>
          <p:nvPr>
            <p:custDataLst>
              <p:tags r:id="rId1"/>
            </p:custDataLst>
          </p:nvPr>
        </p:nvSpPr>
        <p:spPr bwMode="auto">
          <a:xfrm>
            <a:off x="6732905" y="2951480"/>
            <a:ext cx="4250055" cy="591820"/>
          </a:xfrm>
          <a:prstGeom prst="rect">
            <a:avLst/>
          </a:prstGeom>
          <a:solidFill>
            <a:srgbClr val="C0000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0" tIns="45726" rIns="91450" bIns="45726" rtlCol="0" anchor="ctr"/>
          <a:lstStyle/>
          <a:p>
            <a:pPr algn="ctr"/>
            <a:r>
              <a:rPr lang="zh-CN" altLang="en-US" sz="23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理论学习和服务实践“</a:t>
            </a:r>
            <a:r>
              <a:rPr lang="en-US" altLang="zh-CN" sz="23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zh-CN" altLang="en-US" sz="23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</a:p>
        </p:txBody>
      </p:sp>
      <p:sp>
        <p:nvSpPr>
          <p:cNvPr id="94" name="PA-102291"/>
          <p:cNvSpPr/>
          <p:nvPr>
            <p:custDataLst>
              <p:tags r:id="rId2"/>
            </p:custDataLst>
          </p:nvPr>
        </p:nvSpPr>
        <p:spPr bwMode="auto">
          <a:xfrm>
            <a:off x="6732905" y="3858260"/>
            <a:ext cx="4250055" cy="591820"/>
          </a:xfrm>
          <a:prstGeom prst="rect">
            <a:avLst/>
          </a:prstGeom>
          <a:solidFill>
            <a:srgbClr val="C0000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0" tIns="45726" rIns="91450" bIns="45726" rtlCol="0" anchor="ctr"/>
          <a:lstStyle/>
          <a:p>
            <a:pPr algn="ctr"/>
            <a:r>
              <a:rPr lang="zh-CN" altLang="en-US" sz="23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党建工作和业务发展“</a:t>
            </a:r>
            <a:r>
              <a:rPr lang="en-US" altLang="zh-CN" sz="23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zh-CN" altLang="en-US" sz="23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</a:p>
        </p:txBody>
      </p:sp>
      <p:sp>
        <p:nvSpPr>
          <p:cNvPr id="95" name="PA-102288"/>
          <p:cNvSpPr/>
          <p:nvPr>
            <p:custDataLst>
              <p:tags r:id="rId3"/>
            </p:custDataLst>
          </p:nvPr>
        </p:nvSpPr>
        <p:spPr bwMode="auto">
          <a:xfrm>
            <a:off x="6732905" y="4707890"/>
            <a:ext cx="4250055" cy="591820"/>
          </a:xfrm>
          <a:prstGeom prst="rect">
            <a:avLst/>
          </a:prstGeom>
          <a:solidFill>
            <a:srgbClr val="C0000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0" tIns="45726" rIns="91450" bIns="45726" rtlCol="0" anchor="ctr"/>
          <a:lstStyle/>
          <a:p>
            <a:pPr algn="ctr"/>
            <a:r>
              <a:rPr lang="zh-CN" altLang="en-US" sz="23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组织共建和模范引领“</a:t>
            </a:r>
            <a:r>
              <a:rPr lang="en-US" altLang="zh-CN" sz="23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zh-CN" altLang="en-US" sz="2300" dirty="0">
                <a:solidFill>
                  <a:srgbClr val="FFFDF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896358" y="5651937"/>
            <a:ext cx="10926296" cy="53594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7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从严治党   科学管理  将党的建设向纵深推进</a:t>
            </a:r>
            <a:endParaRPr lang="zh-CN" altLang="en-US" sz="3700" b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3450995" y="955725"/>
            <a:ext cx="5672386" cy="1197819"/>
            <a:chOff x="2968889" y="1059737"/>
            <a:chExt cx="5673083" cy="1197541"/>
          </a:xfrm>
        </p:grpSpPr>
        <p:sp>
          <p:nvSpPr>
            <p:cNvPr id="99" name="TextBox 59"/>
            <p:cNvSpPr>
              <a:spLocks noChangeArrowheads="1"/>
            </p:cNvSpPr>
            <p:nvPr/>
          </p:nvSpPr>
          <p:spPr bwMode="auto">
            <a:xfrm flipH="1">
              <a:off x="3820448" y="1366119"/>
              <a:ext cx="3917950" cy="58463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noProof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党支部标准化建设</a:t>
              </a:r>
            </a:p>
          </p:txBody>
        </p:sp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8889" y="1059737"/>
              <a:ext cx="1311773" cy="1197540"/>
            </a:xfrm>
            <a:prstGeom prst="rect">
              <a:avLst/>
            </a:pr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190" y="1059737"/>
              <a:ext cx="1311782" cy="1197541"/>
            </a:xfrm>
            <a:prstGeom prst="rect">
              <a:avLst/>
            </a:prstGeom>
          </p:spPr>
        </p:pic>
      </p:grpSp>
      <p:pic>
        <p:nvPicPr>
          <p:cNvPr id="102" name="Picture 2" descr="图片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0124" y="493916"/>
            <a:ext cx="4219431" cy="1685181"/>
            <a:chOff x="3260326" y="1195391"/>
            <a:chExt cx="3164985" cy="1263593"/>
          </a:xfrm>
        </p:grpSpPr>
        <p:sp>
          <p:nvSpPr>
            <p:cNvPr id="3" name="TextBox 11"/>
            <p:cNvSpPr txBox="1"/>
            <p:nvPr/>
          </p:nvSpPr>
          <p:spPr>
            <a:xfrm>
              <a:off x="4364378" y="1676404"/>
              <a:ext cx="2060933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00" b="1" dirty="0">
                  <a:solidFill>
                    <a:srgbClr val="C00000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第二部分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206240" y="2199625"/>
              <a:ext cx="181417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0326" y="1622155"/>
              <a:ext cx="823546" cy="83682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09491">
              <a:off x="4801665" y="1195391"/>
              <a:ext cx="682895" cy="527111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4340622" y="2439832"/>
            <a:ext cx="5050786" cy="110825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6400" b="1" spc="-2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具体做法</a:t>
            </a:r>
          </a:p>
        </p:txBody>
      </p:sp>
      <p:pic>
        <p:nvPicPr>
          <p:cNvPr id="9" name="Picture 2" descr="图片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8" y="389989"/>
            <a:ext cx="4665442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坚持理论学习和</a:t>
            </a: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服务实践</a:t>
            </a:r>
            <a:r>
              <a:rPr lang="zh-CN" altLang="en-US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</a:t>
            </a:r>
            <a:r>
              <a:rPr lang="en-US" altLang="zh-CN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zh-CN" altLang="en-US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: 圆角 11"/>
          <p:cNvSpPr/>
          <p:nvPr/>
        </p:nvSpPr>
        <p:spPr>
          <a:xfrm>
            <a:off x="932056" y="2204636"/>
            <a:ext cx="7943230" cy="3265664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0" tIns="45726" rIns="91450" bIns="45726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467797" y="2716943"/>
            <a:ext cx="5351943" cy="2306955"/>
          </a:xfrm>
          <a:prstGeom prst="rect">
            <a:avLst/>
          </a:prstGeom>
        </p:spPr>
        <p:txBody>
          <a:bodyPr wrap="square" lIns="91450" tIns="45726" rIns="91450" bIns="45726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党委制定清单化年度学习教育计划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确保召开</a:t>
            </a:r>
            <a:r>
              <a:rPr lang="en-US" altLang="zh-CN" sz="24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6</a:t>
            </a: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次及以上中心组会议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各党支部制定月度学习计划</a:t>
            </a: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统筹政治理论学习与业务学习</a:t>
            </a:r>
            <a:endParaRPr lang="en-US" altLang="zh-CN" sz="2400" spc="-2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063" y="4005719"/>
            <a:ext cx="2147678" cy="1432302"/>
          </a:xfrm>
          <a:prstGeom prst="rect">
            <a:avLst/>
          </a:prstGeom>
          <a:ln w="12700">
            <a:solidFill>
              <a:srgbClr val="C00000">
                <a:alpha val="50000"/>
              </a:srgbClr>
            </a:solidFill>
          </a:ln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065" y="2236913"/>
            <a:ext cx="2147678" cy="1529118"/>
          </a:xfrm>
          <a:prstGeom prst="rect">
            <a:avLst/>
          </a:prstGeom>
          <a:ln w="12700">
            <a:solidFill>
              <a:srgbClr val="C00000">
                <a:alpha val="50000"/>
              </a:srgbClr>
            </a:solidFill>
          </a:ln>
        </p:spPr>
      </p:pic>
      <p:cxnSp>
        <p:nvCxnSpPr>
          <p:cNvPr id="42" name="直接连接符 41"/>
          <p:cNvCxnSpPr/>
          <p:nvPr/>
        </p:nvCxnSpPr>
        <p:spPr>
          <a:xfrm>
            <a:off x="3338180" y="2535013"/>
            <a:ext cx="0" cy="2720310"/>
          </a:xfrm>
          <a:prstGeom prst="line">
            <a:avLst/>
          </a:prstGeom>
          <a:noFill/>
          <a:ln w="6350" cap="flat" cmpd="sng" algn="ctr">
            <a:solidFill>
              <a:srgbClr val="FCFCFC"/>
            </a:solidFill>
            <a:prstDash val="solid"/>
            <a:miter lim="800000"/>
          </a:ln>
          <a:effectLst/>
        </p:spPr>
      </p:cxnSp>
      <p:sp>
        <p:nvSpPr>
          <p:cNvPr id="45" name="矩形 44"/>
          <p:cNvSpPr/>
          <p:nvPr/>
        </p:nvSpPr>
        <p:spPr>
          <a:xfrm>
            <a:off x="1123414" y="3661338"/>
            <a:ext cx="2073157" cy="12077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 fontAlgn="auto">
              <a:lnSpc>
                <a:spcPts val="4240"/>
              </a:lnSpc>
            </a:pPr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集中学习个人自学</a:t>
            </a:r>
            <a:endParaRPr lang="en-US" altLang="zh-CN" sz="3200" spc="-2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83036" y="2653081"/>
            <a:ext cx="2073157" cy="69778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zh-CN" altLang="en-US" sz="37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坚持</a:t>
            </a:r>
            <a:endParaRPr lang="en-US" altLang="zh-CN" sz="3700" spc="-200" dirty="0">
              <a:solidFill>
                <a:srgbClr val="FFC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2" name="左中括号 1"/>
          <p:cNvSpPr/>
          <p:nvPr/>
        </p:nvSpPr>
        <p:spPr>
          <a:xfrm>
            <a:off x="1198245" y="3952875"/>
            <a:ext cx="182880" cy="687705"/>
          </a:xfrm>
          <a:prstGeom prst="leftBracket">
            <a:avLst/>
          </a:prstGeom>
          <a:ln w="50800">
            <a:solidFill>
              <a:srgbClr val="FF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中括号 2"/>
          <p:cNvSpPr/>
          <p:nvPr/>
        </p:nvSpPr>
        <p:spPr>
          <a:xfrm>
            <a:off x="2981325" y="3916680"/>
            <a:ext cx="174625" cy="720000"/>
          </a:xfrm>
          <a:prstGeom prst="rightBracket">
            <a:avLst/>
          </a:prstGeom>
          <a:ln w="50800">
            <a:solidFill>
              <a:srgbClr val="FF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86718" y="389989"/>
            <a:ext cx="4740745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-267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坚持理论学习和服务</a:t>
            </a:r>
            <a:r>
              <a:rPr lang="zh-CN" altLang="en-US" sz="2800" b="1" spc="-267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实践</a:t>
            </a:r>
            <a:r>
              <a:rPr lang="zh-CN" altLang="en-US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</a:t>
            </a:r>
            <a:r>
              <a:rPr lang="en-US" altLang="zh-CN" sz="2800" b="1" spc="-400" dirty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1+1</a:t>
            </a:r>
            <a:r>
              <a:rPr lang="zh-CN" altLang="en-US" sz="2800" b="1" spc="-400" dirty="0" smtClean="0">
                <a:solidFill>
                  <a:srgbClr val="C00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”</a:t>
            </a:r>
            <a:endParaRPr lang="zh-CN" altLang="en-US" sz="2800" b="1" spc="-267" dirty="0">
              <a:solidFill>
                <a:srgbClr val="C00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68" name="Picture 2" descr="图片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437" y="-213256"/>
            <a:ext cx="3259976" cy="115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5005353" y="2205503"/>
            <a:ext cx="6227777" cy="914894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0" tIns="45726" rIns="91450" bIns="45726" rtlCol="0"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rgbClr val="FFFDF8"/>
                </a:solidFill>
                <a:cs typeface="+mn-ea"/>
                <a:sym typeface="+mn-lt"/>
              </a:rPr>
              <a:t>                     </a:t>
            </a:r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线上学习 </a:t>
            </a:r>
            <a:r>
              <a:rPr lang="en-US" altLang="zh-CN" sz="3600" spc="-200" dirty="0">
                <a:solidFill>
                  <a:schemeClr val="accent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+ </a:t>
            </a:r>
            <a:r>
              <a:rPr lang="zh-CN" altLang="en-US" sz="32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线下学习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545" y="2232405"/>
            <a:ext cx="3463869" cy="3063109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sp>
        <p:nvSpPr>
          <p:cNvPr id="19" name="矩形 18"/>
          <p:cNvSpPr/>
          <p:nvPr/>
        </p:nvSpPr>
        <p:spPr>
          <a:xfrm>
            <a:off x="4744441" y="2305088"/>
            <a:ext cx="2073157" cy="69778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zh-CN" altLang="en-US" sz="37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rPr>
              <a:t> 坚持</a:t>
            </a:r>
            <a:endParaRPr lang="en-US" altLang="zh-CN" sz="3700" spc="-200" dirty="0">
              <a:solidFill>
                <a:srgbClr val="FFC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05352" y="3228159"/>
            <a:ext cx="6227777" cy="2089401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0" tIns="45726" rIns="91450" bIns="45726" rtlCol="0"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rgbClr val="FFFDF8"/>
                </a:solidFill>
                <a:cs typeface="+mn-ea"/>
                <a:sym typeface="+mn-lt"/>
              </a:rPr>
              <a:t>                     </a:t>
            </a:r>
            <a:endParaRPr lang="zh-CN" altLang="en-US" sz="3200" spc="-2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09219" y="3324167"/>
            <a:ext cx="6123909" cy="178244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依托</a:t>
            </a:r>
            <a:r>
              <a:rPr lang="zh-CN" altLang="en-US" sz="24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网站</a:t>
            </a: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建设</a:t>
            </a:r>
            <a:r>
              <a:rPr lang="en-US" altLang="zh-CN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“</a:t>
            </a: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党建工作</a:t>
            </a:r>
            <a:r>
              <a:rPr lang="en-US" altLang="zh-CN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”</a:t>
            </a: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专栏</a:t>
            </a:r>
            <a:endParaRPr lang="zh-CN" altLang="en-US" sz="2400" spc="-200" dirty="0">
              <a:solidFill>
                <a:srgbClr val="FFC00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依托</a:t>
            </a:r>
            <a:r>
              <a:rPr lang="zh-CN" altLang="en-US" sz="2400" spc="-200" dirty="0">
                <a:solidFill>
                  <a:srgbClr val="FFC00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公众号</a:t>
            </a: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打造</a:t>
            </a:r>
            <a:r>
              <a:rPr lang="en-US" altLang="zh-CN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“</a:t>
            </a: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党员社区</a:t>
            </a:r>
            <a:r>
              <a:rPr lang="en-US" altLang="zh-CN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”</a:t>
            </a:r>
            <a:endParaRPr lang="zh-CN" altLang="en-US" sz="2400" spc="-2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pc="-2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建立微信群，及时转发文件精神和学习资料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党支部主题党日活动策划方案PPT模板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heme/theme1.xml><?xml version="1.0" encoding="utf-8"?>
<a:theme xmlns:a="http://schemas.openxmlformats.org/drawingml/2006/main" name="涂豆思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323</TotalTime>
  <Words>819</Words>
  <Application>Microsoft Office PowerPoint</Application>
  <PresentationFormat>自定义</PresentationFormat>
  <Paragraphs>175</Paragraphs>
  <Slides>22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涂豆思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党支部主题党日活动策划方案PPT模板</dc:title>
  <dc:creator>.</dc:creator>
  <cp:lastModifiedBy>叶永棋</cp:lastModifiedBy>
  <cp:revision>111</cp:revision>
  <dcterms:created xsi:type="dcterms:W3CDTF">2018-10-17T15:14:00Z</dcterms:created>
  <dcterms:modified xsi:type="dcterms:W3CDTF">2019-11-04T08:02:35Z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